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0"/>
  </p:notesMasterIdLst>
  <p:sldIdLst>
    <p:sldId id="256" r:id="rId2"/>
    <p:sldId id="312" r:id="rId3"/>
    <p:sldId id="267" r:id="rId4"/>
    <p:sldId id="269" r:id="rId5"/>
    <p:sldId id="309" r:id="rId6"/>
    <p:sldId id="310" r:id="rId7"/>
    <p:sldId id="271" r:id="rId8"/>
    <p:sldId id="272" r:id="rId9"/>
    <p:sldId id="311" r:id="rId10"/>
    <p:sldId id="276" r:id="rId11"/>
    <p:sldId id="273" r:id="rId12"/>
    <p:sldId id="277" r:id="rId13"/>
    <p:sldId id="278" r:id="rId14"/>
    <p:sldId id="279" r:id="rId15"/>
    <p:sldId id="280" r:id="rId16"/>
    <p:sldId id="281" r:id="rId17"/>
    <p:sldId id="282" r:id="rId18"/>
    <p:sldId id="283" r:id="rId19"/>
    <p:sldId id="285" r:id="rId20"/>
    <p:sldId id="288" r:id="rId21"/>
    <p:sldId id="292" r:id="rId22"/>
    <p:sldId id="293" r:id="rId23"/>
    <p:sldId id="294" r:id="rId24"/>
    <p:sldId id="295" r:id="rId25"/>
    <p:sldId id="296" r:id="rId26"/>
    <p:sldId id="298" r:id="rId27"/>
    <p:sldId id="297" r:id="rId28"/>
    <p:sldId id="299" r:id="rId29"/>
    <p:sldId id="300" r:id="rId30"/>
    <p:sldId id="301" r:id="rId31"/>
    <p:sldId id="302" r:id="rId32"/>
    <p:sldId id="303" r:id="rId33"/>
    <p:sldId id="304" r:id="rId34"/>
    <p:sldId id="305" r:id="rId35"/>
    <p:sldId id="306" r:id="rId36"/>
    <p:sldId id="307" r:id="rId37"/>
    <p:sldId id="287" r:id="rId38"/>
    <p:sldId id="268"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3B3B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3484"/>
  </p:normalViewPr>
  <p:slideViewPr>
    <p:cSldViewPr snapToGrid="0">
      <p:cViewPr varScale="1">
        <p:scale>
          <a:sx n="118" d="100"/>
          <a:sy n="118" d="100"/>
        </p:scale>
        <p:origin x="36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C76DC8-EBD2-45F8-A083-055653C0A90B}" type="datetimeFigureOut">
              <a:rPr lang="en-US" smtClean="0"/>
              <a:t>8/16/21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66A24F-6195-47E6-A359-4CA7A8614B7C}" type="slidenum">
              <a:rPr lang="en-US" smtClean="0"/>
              <a:t>‹#›</a:t>
            </a:fld>
            <a:endParaRPr lang="en-US"/>
          </a:p>
        </p:txBody>
      </p:sp>
    </p:spTree>
    <p:extLst>
      <p:ext uri="{BB962C8B-B14F-4D97-AF65-F5344CB8AC3E}">
        <p14:creationId xmlns:p14="http://schemas.microsoft.com/office/powerpoint/2010/main" val="797446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66A24F-6195-47E6-A359-4CA7A8614B7C}" type="slidenum">
              <a:rPr lang="en-US" smtClean="0"/>
              <a:t>21</a:t>
            </a:fld>
            <a:endParaRPr lang="en-US"/>
          </a:p>
        </p:txBody>
      </p:sp>
    </p:spTree>
    <p:extLst>
      <p:ext uri="{BB962C8B-B14F-4D97-AF65-F5344CB8AC3E}">
        <p14:creationId xmlns:p14="http://schemas.microsoft.com/office/powerpoint/2010/main" val="2986457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247015B-67BB-48BA-9005-903D34B24DDF}" type="datetime1">
              <a:rPr lang="en-US" smtClean="0"/>
              <a:t>8/16/21</a:t>
            </a:fld>
            <a:endParaRPr lang="en-US"/>
          </a:p>
        </p:txBody>
      </p:sp>
      <p:sp>
        <p:nvSpPr>
          <p:cNvPr id="5" name="Footer Placeholder 4"/>
          <p:cNvSpPr>
            <a:spLocks noGrp="1"/>
          </p:cNvSpPr>
          <p:nvPr>
            <p:ph type="ftr" sz="quarter" idx="11"/>
          </p:nvPr>
        </p:nvSpPr>
        <p:spPr/>
        <p:txBody>
          <a:bodyPr/>
          <a:lstStyle/>
          <a:p>
            <a:r>
              <a:rPr lang="en-US"/>
              <a:t>Prepared by Aftab Ara</a:t>
            </a:r>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4923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61CEEA-37EC-40EC-860B-18659269F527}" type="datetime1">
              <a:rPr lang="en-US" smtClean="0"/>
              <a:t>8/16/21</a:t>
            </a:fld>
            <a:endParaRPr lang="en-US"/>
          </a:p>
        </p:txBody>
      </p:sp>
      <p:sp>
        <p:nvSpPr>
          <p:cNvPr id="5" name="Footer Placeholder 4"/>
          <p:cNvSpPr>
            <a:spLocks noGrp="1"/>
          </p:cNvSpPr>
          <p:nvPr>
            <p:ph type="ftr" sz="quarter" idx="11"/>
          </p:nvPr>
        </p:nvSpPr>
        <p:spPr/>
        <p:txBody>
          <a:bodyPr/>
          <a:lstStyle/>
          <a:p>
            <a:r>
              <a:rPr lang="en-US"/>
              <a:t>Prepared by Aftab Ara</a:t>
            </a:r>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54809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7803A0-E9AA-405E-8885-ECA00FC6F6F5}" type="datetime1">
              <a:rPr lang="en-US" smtClean="0"/>
              <a:t>8/16/21</a:t>
            </a:fld>
            <a:endParaRPr lang="en-US"/>
          </a:p>
        </p:txBody>
      </p:sp>
      <p:sp>
        <p:nvSpPr>
          <p:cNvPr id="5" name="Footer Placeholder 4"/>
          <p:cNvSpPr>
            <a:spLocks noGrp="1"/>
          </p:cNvSpPr>
          <p:nvPr>
            <p:ph type="ftr" sz="quarter" idx="11"/>
          </p:nvPr>
        </p:nvSpPr>
        <p:spPr/>
        <p:txBody>
          <a:bodyPr/>
          <a:lstStyle/>
          <a:p>
            <a:r>
              <a:rPr lang="en-US"/>
              <a:t>Prepared by Aftab Ara</a:t>
            </a:r>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78620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8F47E4-7F99-4EDF-8B5D-434341E92EB7}" type="datetime1">
              <a:rPr lang="en-US" smtClean="0"/>
              <a:t>8/16/21</a:t>
            </a:fld>
            <a:endParaRPr lang="en-US"/>
          </a:p>
        </p:txBody>
      </p:sp>
      <p:sp>
        <p:nvSpPr>
          <p:cNvPr id="5" name="Footer Placeholder 4"/>
          <p:cNvSpPr>
            <a:spLocks noGrp="1"/>
          </p:cNvSpPr>
          <p:nvPr>
            <p:ph type="ftr" sz="quarter" idx="11"/>
          </p:nvPr>
        </p:nvSpPr>
        <p:spPr/>
        <p:txBody>
          <a:bodyPr/>
          <a:lstStyle/>
          <a:p>
            <a:r>
              <a:rPr lang="en-US"/>
              <a:t>Prepared by Aftab Ara</a:t>
            </a:r>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4894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3C34E7-BDA3-4D92-BB79-54E12D2FFF45}" type="datetime1">
              <a:rPr lang="en-US" smtClean="0"/>
              <a:t>8/16/21</a:t>
            </a:fld>
            <a:endParaRPr lang="en-US"/>
          </a:p>
        </p:txBody>
      </p:sp>
      <p:sp>
        <p:nvSpPr>
          <p:cNvPr id="5" name="Footer Placeholder 4"/>
          <p:cNvSpPr>
            <a:spLocks noGrp="1"/>
          </p:cNvSpPr>
          <p:nvPr>
            <p:ph type="ftr" sz="quarter" idx="11"/>
          </p:nvPr>
        </p:nvSpPr>
        <p:spPr/>
        <p:txBody>
          <a:bodyPr/>
          <a:lstStyle/>
          <a:p>
            <a:r>
              <a:rPr lang="en-US"/>
              <a:t>Prepared by Aftab Ara</a:t>
            </a:r>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87173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42C0769-FB1B-4E4C-8D13-67FECA336992}" type="datetime1">
              <a:rPr lang="en-US" smtClean="0"/>
              <a:t>8/16/21</a:t>
            </a:fld>
            <a:endParaRPr lang="en-US"/>
          </a:p>
        </p:txBody>
      </p:sp>
      <p:sp>
        <p:nvSpPr>
          <p:cNvPr id="6" name="Footer Placeholder 5"/>
          <p:cNvSpPr>
            <a:spLocks noGrp="1"/>
          </p:cNvSpPr>
          <p:nvPr>
            <p:ph type="ftr" sz="quarter" idx="11"/>
          </p:nvPr>
        </p:nvSpPr>
        <p:spPr/>
        <p:txBody>
          <a:bodyPr/>
          <a:lstStyle/>
          <a:p>
            <a:r>
              <a:rPr lang="en-US"/>
              <a:t>Prepared by Aftab Ara</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12881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F102F82-A3EF-4054-9D44-A54720463C65}" type="datetime1">
              <a:rPr lang="en-US" smtClean="0"/>
              <a:t>8/16/21</a:t>
            </a:fld>
            <a:endParaRPr lang="en-US"/>
          </a:p>
        </p:txBody>
      </p:sp>
      <p:sp>
        <p:nvSpPr>
          <p:cNvPr id="8" name="Footer Placeholder 7"/>
          <p:cNvSpPr>
            <a:spLocks noGrp="1"/>
          </p:cNvSpPr>
          <p:nvPr>
            <p:ph type="ftr" sz="quarter" idx="11"/>
          </p:nvPr>
        </p:nvSpPr>
        <p:spPr/>
        <p:txBody>
          <a:bodyPr/>
          <a:lstStyle/>
          <a:p>
            <a:r>
              <a:rPr lang="en-US"/>
              <a:t>Prepared by Aftab Ara</a:t>
            </a:r>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87126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FBB65D6-46A7-4946-9F4A-F926FBEF4D32}" type="datetime1">
              <a:rPr lang="en-US" smtClean="0"/>
              <a:t>8/16/21</a:t>
            </a:fld>
            <a:endParaRPr lang="en-US"/>
          </a:p>
        </p:txBody>
      </p:sp>
      <p:sp>
        <p:nvSpPr>
          <p:cNvPr id="4" name="Footer Placeholder 3"/>
          <p:cNvSpPr>
            <a:spLocks noGrp="1"/>
          </p:cNvSpPr>
          <p:nvPr>
            <p:ph type="ftr" sz="quarter" idx="11"/>
          </p:nvPr>
        </p:nvSpPr>
        <p:spPr/>
        <p:txBody>
          <a:bodyPr/>
          <a:lstStyle/>
          <a:p>
            <a:r>
              <a:rPr lang="en-US"/>
              <a:t>Prepared by Aftab Ara</a:t>
            </a:r>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40621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8237C5-023F-40DF-A487-854F9A4D693E}" type="datetime1">
              <a:rPr lang="en-US" smtClean="0"/>
              <a:t>8/16/21</a:t>
            </a:fld>
            <a:endParaRPr lang="en-US"/>
          </a:p>
        </p:txBody>
      </p:sp>
      <p:sp>
        <p:nvSpPr>
          <p:cNvPr id="3" name="Footer Placeholder 2"/>
          <p:cNvSpPr>
            <a:spLocks noGrp="1"/>
          </p:cNvSpPr>
          <p:nvPr>
            <p:ph type="ftr" sz="quarter" idx="11"/>
          </p:nvPr>
        </p:nvSpPr>
        <p:spPr/>
        <p:txBody>
          <a:bodyPr/>
          <a:lstStyle/>
          <a:p>
            <a:r>
              <a:rPr lang="en-US"/>
              <a:t>Prepared by Aftab Ara</a:t>
            </a:r>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47478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0B5E189-B678-46C8-BC62-5C7F09E1A329}" type="datetime1">
              <a:rPr lang="en-US" smtClean="0"/>
              <a:t>8/16/21</a:t>
            </a:fld>
            <a:endParaRPr lang="en-US"/>
          </a:p>
        </p:txBody>
      </p:sp>
      <p:sp>
        <p:nvSpPr>
          <p:cNvPr id="6" name="Footer Placeholder 5"/>
          <p:cNvSpPr>
            <a:spLocks noGrp="1"/>
          </p:cNvSpPr>
          <p:nvPr>
            <p:ph type="ftr" sz="quarter" idx="11"/>
          </p:nvPr>
        </p:nvSpPr>
        <p:spPr/>
        <p:txBody>
          <a:bodyPr/>
          <a:lstStyle/>
          <a:p>
            <a:r>
              <a:rPr lang="en-US"/>
              <a:t>Prepared by Aftab Ara</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35815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4470D9-78BC-4616-9F64-43C63B8E14F8}" type="datetime1">
              <a:rPr lang="en-US" smtClean="0"/>
              <a:t>8/16/21</a:t>
            </a:fld>
            <a:endParaRPr lang="en-US"/>
          </a:p>
        </p:txBody>
      </p:sp>
      <p:sp>
        <p:nvSpPr>
          <p:cNvPr id="6" name="Footer Placeholder 5"/>
          <p:cNvSpPr>
            <a:spLocks noGrp="1"/>
          </p:cNvSpPr>
          <p:nvPr>
            <p:ph type="ftr" sz="quarter" idx="11"/>
          </p:nvPr>
        </p:nvSpPr>
        <p:spPr/>
        <p:txBody>
          <a:bodyPr/>
          <a:lstStyle/>
          <a:p>
            <a:r>
              <a:rPr lang="en-US"/>
              <a:t>Prepared by Aftab Ara</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25847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E02B5D-E1D0-410B-A279-CB92E398A028}" type="datetime1">
              <a:rPr lang="en-US" smtClean="0"/>
              <a:t>8/16/21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Prepared by Aftab Ara</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22171821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mailto:Bhargavramaraju80@gmail.com" TargetMode="External"/><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B3B3B"/>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1DC996-1A4B-4D4F-A733-3A00E5ABC2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332" y="0"/>
            <a:ext cx="2325467" cy="2325467"/>
          </a:xfrm>
          <a:prstGeom prst="rect">
            <a:avLst/>
          </a:prstGeom>
        </p:spPr>
      </p:pic>
      <p:sp>
        <p:nvSpPr>
          <p:cNvPr id="11" name="TextBox 10">
            <a:extLst>
              <a:ext uri="{FF2B5EF4-FFF2-40B4-BE49-F238E27FC236}">
                <a16:creationId xmlns:a16="http://schemas.microsoft.com/office/drawing/2014/main" id="{00CC22B5-8500-2C45-91DE-A596A6DF1C3B}"/>
              </a:ext>
            </a:extLst>
          </p:cNvPr>
          <p:cNvSpPr txBox="1"/>
          <p:nvPr/>
        </p:nvSpPr>
        <p:spPr>
          <a:xfrm>
            <a:off x="182628" y="1444298"/>
            <a:ext cx="10982040" cy="3631763"/>
          </a:xfrm>
          <a:prstGeom prst="rect">
            <a:avLst/>
          </a:prstGeom>
          <a:solidFill>
            <a:srgbClr val="3B3B3B"/>
          </a:solidFill>
        </p:spPr>
        <p:txBody>
          <a:bodyPr wrap="square" rtlCol="0">
            <a:spAutoFit/>
          </a:bodyPr>
          <a:lstStyle/>
          <a:p>
            <a:r>
              <a:rPr lang="en-US" sz="6600" b="0" i="0" dirty="0">
                <a:solidFill>
                  <a:srgbClr val="FF6600"/>
                </a:solidFill>
                <a:effectLst/>
                <a:latin typeface="Lato Extended"/>
              </a:rPr>
              <a:t>Data Science:: Healthcare</a:t>
            </a:r>
          </a:p>
          <a:p>
            <a:r>
              <a:rPr lang="en-US" sz="6600" b="0" i="0" dirty="0">
                <a:solidFill>
                  <a:srgbClr val="FF6600"/>
                </a:solidFill>
                <a:effectLst/>
                <a:latin typeface="Lato Extended"/>
              </a:rPr>
              <a:t>Persistency of a drug</a:t>
            </a:r>
          </a:p>
          <a:p>
            <a:r>
              <a:rPr lang="en-US" sz="6600" b="0" i="0" dirty="0">
                <a:solidFill>
                  <a:srgbClr val="FF6600"/>
                </a:solidFill>
                <a:effectLst/>
                <a:latin typeface="Lato Extended"/>
              </a:rPr>
              <a:t>(Group Project)</a:t>
            </a:r>
          </a:p>
          <a:p>
            <a:r>
              <a:rPr lang="en-US" sz="2800" b="1" dirty="0">
                <a:solidFill>
                  <a:schemeClr val="accent2"/>
                </a:solidFill>
              </a:rPr>
              <a:t> </a:t>
            </a:r>
            <a:r>
              <a:rPr lang="en-US" sz="3200" b="1" dirty="0">
                <a:solidFill>
                  <a:schemeClr val="accent2"/>
                </a:solidFill>
              </a:rPr>
              <a:t>August 2021</a:t>
            </a:r>
          </a:p>
        </p:txBody>
      </p:sp>
      <p:sp>
        <p:nvSpPr>
          <p:cNvPr id="2" name="Footer Placeholder 1">
            <a:extLst>
              <a:ext uri="{FF2B5EF4-FFF2-40B4-BE49-F238E27FC236}">
                <a16:creationId xmlns:a16="http://schemas.microsoft.com/office/drawing/2014/main" id="{A3A15811-89F2-4F80-ACC1-E23E14C0E1CA}"/>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BF8AB-8BC3-4DF0-AB8C-5A714662F9FB}"/>
              </a:ext>
            </a:extLst>
          </p:cNvPr>
          <p:cNvSpPr>
            <a:spLocks noGrp="1"/>
          </p:cNvSpPr>
          <p:nvPr>
            <p:ph type="title"/>
          </p:nvPr>
        </p:nvSpPr>
        <p:spPr/>
        <p:txBody>
          <a:bodyPr>
            <a:normAutofit fontScale="90000"/>
          </a:bodyPr>
          <a:lstStyle/>
          <a:p>
            <a:br>
              <a:rPr lang="en-US" sz="4400" b="1" dirty="0"/>
            </a:br>
            <a:r>
              <a:rPr lang="en-US" sz="4900" b="1" i="0" dirty="0">
                <a:solidFill>
                  <a:schemeClr val="accent2"/>
                </a:solidFill>
                <a:effectLst/>
              </a:rPr>
              <a:t>Analyzing dependency of variable (Before Transformation)</a:t>
            </a:r>
            <a:br>
              <a:rPr lang="en-US" sz="4400" dirty="0"/>
            </a:br>
            <a:endParaRPr lang="en-US" dirty="0"/>
          </a:p>
        </p:txBody>
      </p:sp>
      <p:sp>
        <p:nvSpPr>
          <p:cNvPr id="9" name="Rectangle 3">
            <a:extLst>
              <a:ext uri="{FF2B5EF4-FFF2-40B4-BE49-F238E27FC236}">
                <a16:creationId xmlns:a16="http://schemas.microsoft.com/office/drawing/2014/main" id="{AF071C6F-AB83-47A2-A9BC-C84CA8FFD9DF}"/>
              </a:ext>
            </a:extLst>
          </p:cNvPr>
          <p:cNvSpPr>
            <a:spLocks noChangeArrowheads="1"/>
          </p:cNvSpPr>
          <p:nvPr/>
        </p:nvSpPr>
        <p:spPr bwMode="auto">
          <a:xfrm>
            <a:off x="954157" y="2741616"/>
            <a:ext cx="4870173"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Non-Persistent : 62.35 % Persistent : 37.65 %</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ECAD9ADD-32E6-46B8-B559-BA1FB67DEB2C}"/>
              </a:ext>
            </a:extLst>
          </p:cNvPr>
          <p:cNvSpPr txBox="1"/>
          <p:nvPr/>
        </p:nvSpPr>
        <p:spPr>
          <a:xfrm>
            <a:off x="7038753" y="2279951"/>
            <a:ext cx="1531088" cy="1754326"/>
          </a:xfrm>
          <a:prstGeom prst="rect">
            <a:avLst/>
          </a:prstGeom>
          <a:solidFill>
            <a:schemeClr val="accent2">
              <a:lumMod val="40000"/>
              <a:lumOff val="60000"/>
            </a:schemeClr>
          </a:solidFill>
        </p:spPr>
        <p:txBody>
          <a:bodyPr wrap="square" rtlCol="0">
            <a:spAutoFit/>
          </a:bodyPr>
          <a:lstStyle/>
          <a:p>
            <a:r>
              <a:rPr lang="en-US" dirty="0"/>
              <a:t> The analysis showed more non persistence of drugs than persistence </a:t>
            </a:r>
          </a:p>
        </p:txBody>
      </p:sp>
      <p:sp>
        <p:nvSpPr>
          <p:cNvPr id="4" name="Footer Placeholder 3">
            <a:extLst>
              <a:ext uri="{FF2B5EF4-FFF2-40B4-BE49-F238E27FC236}">
                <a16:creationId xmlns:a16="http://schemas.microsoft.com/office/drawing/2014/main" id="{69BE923A-48F1-4E8A-83B7-5E6162B6ECF0}"/>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3068345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40501-C2CD-4A4A-93CD-7511885C93EE}"/>
              </a:ext>
            </a:extLst>
          </p:cNvPr>
          <p:cNvSpPr>
            <a:spLocks noGrp="1"/>
          </p:cNvSpPr>
          <p:nvPr>
            <p:ph type="title"/>
          </p:nvPr>
        </p:nvSpPr>
        <p:spPr>
          <a:xfrm>
            <a:off x="477078" y="238539"/>
            <a:ext cx="10876722" cy="1452149"/>
          </a:xfrm>
        </p:spPr>
        <p:txBody>
          <a:bodyPr/>
          <a:lstStyle/>
          <a:p>
            <a:r>
              <a:rPr lang="en-US" b="1" i="0" dirty="0">
                <a:solidFill>
                  <a:schemeClr val="accent2"/>
                </a:solidFill>
                <a:effectLst/>
              </a:rPr>
              <a:t>Missing Values</a:t>
            </a:r>
            <a:endParaRPr lang="en-US" b="1" dirty="0">
              <a:solidFill>
                <a:schemeClr val="accent2"/>
              </a:solidFill>
            </a:endParaRPr>
          </a:p>
        </p:txBody>
      </p:sp>
      <p:sp>
        <p:nvSpPr>
          <p:cNvPr id="5" name="TextBox 4">
            <a:extLst>
              <a:ext uri="{FF2B5EF4-FFF2-40B4-BE49-F238E27FC236}">
                <a16:creationId xmlns:a16="http://schemas.microsoft.com/office/drawing/2014/main" id="{218B0693-4EBD-454F-8910-AAC5537BDF0A}"/>
              </a:ext>
            </a:extLst>
          </p:cNvPr>
          <p:cNvSpPr txBox="1"/>
          <p:nvPr/>
        </p:nvSpPr>
        <p:spPr>
          <a:xfrm>
            <a:off x="9432234" y="2792896"/>
            <a:ext cx="2097157" cy="523220"/>
          </a:xfrm>
          <a:prstGeom prst="rect">
            <a:avLst/>
          </a:prstGeom>
          <a:solidFill>
            <a:schemeClr val="accent2">
              <a:lumMod val="40000"/>
              <a:lumOff val="60000"/>
            </a:schemeClr>
          </a:solidFill>
        </p:spPr>
        <p:txBody>
          <a:bodyPr wrap="square" rtlCol="0">
            <a:spAutoFit/>
          </a:bodyPr>
          <a:lstStyle/>
          <a:p>
            <a:r>
              <a:rPr lang="en-US" sz="1400" b="1" dirty="0"/>
              <a:t>No missing values were found</a:t>
            </a:r>
            <a:endParaRPr lang="en-US" sz="1400" dirty="0"/>
          </a:p>
        </p:txBody>
      </p:sp>
      <p:pic>
        <p:nvPicPr>
          <p:cNvPr id="7" name="Picture 6">
            <a:extLst>
              <a:ext uri="{FF2B5EF4-FFF2-40B4-BE49-F238E27FC236}">
                <a16:creationId xmlns:a16="http://schemas.microsoft.com/office/drawing/2014/main" id="{EFC498C1-6E33-4AB5-9E35-71BF0A2B14B6}"/>
              </a:ext>
            </a:extLst>
          </p:cNvPr>
          <p:cNvPicPr>
            <a:picLocks noChangeAspect="1"/>
          </p:cNvPicPr>
          <p:nvPr/>
        </p:nvPicPr>
        <p:blipFill rotWithShape="1">
          <a:blip r:embed="rId2"/>
          <a:srcRect l="26413" t="19565" r="43994" b="3478"/>
          <a:stretch/>
        </p:blipFill>
        <p:spPr>
          <a:xfrm>
            <a:off x="1242391" y="1341784"/>
            <a:ext cx="6657599" cy="5277678"/>
          </a:xfrm>
          <a:prstGeom prst="rect">
            <a:avLst/>
          </a:prstGeom>
        </p:spPr>
      </p:pic>
      <p:sp>
        <p:nvSpPr>
          <p:cNvPr id="3" name="Footer Placeholder 2">
            <a:extLst>
              <a:ext uri="{FF2B5EF4-FFF2-40B4-BE49-F238E27FC236}">
                <a16:creationId xmlns:a16="http://schemas.microsoft.com/office/drawing/2014/main" id="{B1C23BC7-448D-4CF5-BFED-E223BC79606D}"/>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3710004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EAD63-4D4A-4EC7-B271-D90C9B526ED8}"/>
              </a:ext>
            </a:extLst>
          </p:cNvPr>
          <p:cNvSpPr>
            <a:spLocks noGrp="1"/>
          </p:cNvSpPr>
          <p:nvPr>
            <p:ph type="title"/>
          </p:nvPr>
        </p:nvSpPr>
        <p:spPr/>
        <p:txBody>
          <a:bodyPr/>
          <a:lstStyle/>
          <a:p>
            <a:r>
              <a:rPr lang="en-US" b="1" dirty="0">
                <a:solidFill>
                  <a:schemeClr val="accent2"/>
                </a:solidFill>
              </a:rPr>
              <a:t>Correlation between features</a:t>
            </a:r>
          </a:p>
        </p:txBody>
      </p:sp>
      <p:sp>
        <p:nvSpPr>
          <p:cNvPr id="6" name="TextBox 5">
            <a:extLst>
              <a:ext uri="{FF2B5EF4-FFF2-40B4-BE49-F238E27FC236}">
                <a16:creationId xmlns:a16="http://schemas.microsoft.com/office/drawing/2014/main" id="{958AFB66-7DF7-49E0-AA67-6EF959D2A879}"/>
              </a:ext>
            </a:extLst>
          </p:cNvPr>
          <p:cNvSpPr txBox="1"/>
          <p:nvPr/>
        </p:nvSpPr>
        <p:spPr>
          <a:xfrm>
            <a:off x="8617226" y="2723321"/>
            <a:ext cx="2872409" cy="2246769"/>
          </a:xfrm>
          <a:prstGeom prst="rect">
            <a:avLst/>
          </a:prstGeom>
          <a:solidFill>
            <a:schemeClr val="accent2">
              <a:lumMod val="40000"/>
              <a:lumOff val="60000"/>
            </a:schemeClr>
          </a:solidFill>
        </p:spPr>
        <p:txBody>
          <a:bodyPr wrap="square" rtlCol="0">
            <a:spAutoFit/>
          </a:bodyPr>
          <a:lstStyle/>
          <a:p>
            <a:r>
              <a:rPr lang="en-US" sz="1400" b="0" i="0" dirty="0">
                <a:solidFill>
                  <a:srgbClr val="000000"/>
                </a:solidFill>
                <a:effectLst/>
                <a:latin typeface="Helvetica Neue"/>
              </a:rPr>
              <a:t>We find the correlation values between the label and other features columns and it turn out that there are many columns having very less correlation value. That means it will be wise to ignore those columns to consider for model training as more number of columns that are unrelated would overfit.</a:t>
            </a:r>
            <a:endParaRPr lang="en-US" sz="1400" b="1" dirty="0"/>
          </a:p>
        </p:txBody>
      </p:sp>
      <p:pic>
        <p:nvPicPr>
          <p:cNvPr id="8" name="Content Placeholder 7">
            <a:extLst>
              <a:ext uri="{FF2B5EF4-FFF2-40B4-BE49-F238E27FC236}">
                <a16:creationId xmlns:a16="http://schemas.microsoft.com/office/drawing/2014/main" id="{A0880754-411A-48ED-90C9-9C3F795DE8CD}"/>
              </a:ext>
            </a:extLst>
          </p:cNvPr>
          <p:cNvPicPr>
            <a:picLocks noGrp="1" noChangeAspect="1"/>
          </p:cNvPicPr>
          <p:nvPr>
            <p:ph idx="1"/>
          </p:nvPr>
        </p:nvPicPr>
        <p:blipFill rotWithShape="1">
          <a:blip r:embed="rId2"/>
          <a:srcRect l="9613" t="43015" r="40922" b="12901"/>
          <a:stretch/>
        </p:blipFill>
        <p:spPr>
          <a:xfrm>
            <a:off x="17611" y="2216426"/>
            <a:ext cx="6780754" cy="3399183"/>
          </a:xfrm>
        </p:spPr>
      </p:pic>
      <p:sp>
        <p:nvSpPr>
          <p:cNvPr id="3" name="Footer Placeholder 2">
            <a:extLst>
              <a:ext uri="{FF2B5EF4-FFF2-40B4-BE49-F238E27FC236}">
                <a16:creationId xmlns:a16="http://schemas.microsoft.com/office/drawing/2014/main" id="{B461C2B3-5D6D-4B04-B8DD-50FC0EAAC62E}"/>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862630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3CA63-C4B8-42EB-8FA8-C4DDDF6F1642}"/>
              </a:ext>
            </a:extLst>
          </p:cNvPr>
          <p:cNvSpPr>
            <a:spLocks noGrp="1"/>
          </p:cNvSpPr>
          <p:nvPr>
            <p:ph type="title"/>
          </p:nvPr>
        </p:nvSpPr>
        <p:spPr>
          <a:xfrm>
            <a:off x="838200" y="325369"/>
            <a:ext cx="10515600" cy="1325563"/>
          </a:xfrm>
        </p:spPr>
        <p:txBody>
          <a:bodyPr/>
          <a:lstStyle/>
          <a:p>
            <a:r>
              <a:rPr lang="en-US" b="1" dirty="0">
                <a:solidFill>
                  <a:schemeClr val="accent2"/>
                </a:solidFill>
              </a:rPr>
              <a:t>Analysis of Outliners</a:t>
            </a:r>
          </a:p>
        </p:txBody>
      </p:sp>
      <p:sp>
        <p:nvSpPr>
          <p:cNvPr id="8" name="TextBox 7">
            <a:extLst>
              <a:ext uri="{FF2B5EF4-FFF2-40B4-BE49-F238E27FC236}">
                <a16:creationId xmlns:a16="http://schemas.microsoft.com/office/drawing/2014/main" id="{17D3BF17-1AA6-446F-A2B8-586EE8E5CBC7}"/>
              </a:ext>
            </a:extLst>
          </p:cNvPr>
          <p:cNvSpPr txBox="1"/>
          <p:nvPr/>
        </p:nvSpPr>
        <p:spPr>
          <a:xfrm>
            <a:off x="10157791" y="1888435"/>
            <a:ext cx="1673751" cy="1169551"/>
          </a:xfrm>
          <a:prstGeom prst="rect">
            <a:avLst/>
          </a:prstGeom>
          <a:solidFill>
            <a:schemeClr val="accent2">
              <a:lumMod val="40000"/>
              <a:lumOff val="60000"/>
            </a:schemeClr>
          </a:solidFill>
        </p:spPr>
        <p:txBody>
          <a:bodyPr wrap="square" rtlCol="0">
            <a:spAutoFit/>
          </a:bodyPr>
          <a:lstStyle/>
          <a:p>
            <a:r>
              <a:rPr lang="en-US" sz="1400" b="1" dirty="0"/>
              <a:t>Visual analysis showing the outliners in one column by box plot Analysis</a:t>
            </a:r>
          </a:p>
        </p:txBody>
      </p:sp>
      <p:pic>
        <p:nvPicPr>
          <p:cNvPr id="9" name="Picture 8">
            <a:extLst>
              <a:ext uri="{FF2B5EF4-FFF2-40B4-BE49-F238E27FC236}">
                <a16:creationId xmlns:a16="http://schemas.microsoft.com/office/drawing/2014/main" id="{D2F7EE94-556E-466E-BD66-610321DDB560}"/>
              </a:ext>
            </a:extLst>
          </p:cNvPr>
          <p:cNvPicPr>
            <a:picLocks noChangeAspect="1"/>
          </p:cNvPicPr>
          <p:nvPr/>
        </p:nvPicPr>
        <p:blipFill rotWithShape="1">
          <a:blip r:embed="rId2"/>
          <a:srcRect l="12718" t="21739" r="27282" b="11015"/>
          <a:stretch/>
        </p:blipFill>
        <p:spPr>
          <a:xfrm>
            <a:off x="490740" y="1490869"/>
            <a:ext cx="7997277" cy="5041761"/>
          </a:xfrm>
          <a:prstGeom prst="rect">
            <a:avLst/>
          </a:prstGeom>
        </p:spPr>
      </p:pic>
      <p:sp>
        <p:nvSpPr>
          <p:cNvPr id="3" name="Footer Placeholder 2">
            <a:extLst>
              <a:ext uri="{FF2B5EF4-FFF2-40B4-BE49-F238E27FC236}">
                <a16:creationId xmlns:a16="http://schemas.microsoft.com/office/drawing/2014/main" id="{48BBEADA-C2CC-4A97-BD8B-E8FCEABFD130}"/>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4115223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40B62-EC6B-44F6-83F9-5B283A66A680}"/>
              </a:ext>
            </a:extLst>
          </p:cNvPr>
          <p:cNvSpPr>
            <a:spLocks noGrp="1"/>
          </p:cNvSpPr>
          <p:nvPr>
            <p:ph type="title"/>
          </p:nvPr>
        </p:nvSpPr>
        <p:spPr/>
        <p:txBody>
          <a:bodyPr/>
          <a:lstStyle/>
          <a:p>
            <a:r>
              <a:rPr lang="en-US" b="1" dirty="0">
                <a:solidFill>
                  <a:schemeClr val="accent2"/>
                </a:solidFill>
              </a:rPr>
              <a:t>Analysis of Outliners</a:t>
            </a:r>
          </a:p>
        </p:txBody>
      </p:sp>
      <p:sp>
        <p:nvSpPr>
          <p:cNvPr id="8" name="TextBox 7">
            <a:extLst>
              <a:ext uri="{FF2B5EF4-FFF2-40B4-BE49-F238E27FC236}">
                <a16:creationId xmlns:a16="http://schemas.microsoft.com/office/drawing/2014/main" id="{3D154D45-F108-406A-80E2-52B27227B738}"/>
              </a:ext>
            </a:extLst>
          </p:cNvPr>
          <p:cNvSpPr txBox="1"/>
          <p:nvPr/>
        </p:nvSpPr>
        <p:spPr>
          <a:xfrm>
            <a:off x="9223513" y="2077278"/>
            <a:ext cx="2146853" cy="523220"/>
          </a:xfrm>
          <a:prstGeom prst="rect">
            <a:avLst/>
          </a:prstGeom>
          <a:solidFill>
            <a:schemeClr val="accent2">
              <a:lumMod val="40000"/>
              <a:lumOff val="60000"/>
            </a:schemeClr>
          </a:solidFill>
        </p:spPr>
        <p:txBody>
          <a:bodyPr wrap="square" rtlCol="0">
            <a:spAutoFit/>
          </a:bodyPr>
          <a:lstStyle/>
          <a:p>
            <a:r>
              <a:rPr lang="en-US" sz="1400" b="1" dirty="0"/>
              <a:t>Box plot analysis showing the  outliners</a:t>
            </a:r>
          </a:p>
        </p:txBody>
      </p:sp>
      <p:pic>
        <p:nvPicPr>
          <p:cNvPr id="9" name="Picture 8">
            <a:extLst>
              <a:ext uri="{FF2B5EF4-FFF2-40B4-BE49-F238E27FC236}">
                <a16:creationId xmlns:a16="http://schemas.microsoft.com/office/drawing/2014/main" id="{D64AEC3D-6FBA-495E-A851-B4CC12E8D389}"/>
              </a:ext>
            </a:extLst>
          </p:cNvPr>
          <p:cNvPicPr>
            <a:picLocks noChangeAspect="1"/>
          </p:cNvPicPr>
          <p:nvPr/>
        </p:nvPicPr>
        <p:blipFill rotWithShape="1">
          <a:blip r:embed="rId2"/>
          <a:srcRect l="10435" t="24652" r="11467" b="9131"/>
          <a:stretch/>
        </p:blipFill>
        <p:spPr>
          <a:xfrm>
            <a:off x="675863" y="1936820"/>
            <a:ext cx="7856662" cy="3747052"/>
          </a:xfrm>
          <a:prstGeom prst="rect">
            <a:avLst/>
          </a:prstGeom>
        </p:spPr>
      </p:pic>
      <p:sp>
        <p:nvSpPr>
          <p:cNvPr id="3" name="Footer Placeholder 2">
            <a:extLst>
              <a:ext uri="{FF2B5EF4-FFF2-40B4-BE49-F238E27FC236}">
                <a16:creationId xmlns:a16="http://schemas.microsoft.com/office/drawing/2014/main" id="{5DF49438-B124-473D-A3C8-44404CA95925}"/>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3011056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35B65-4C36-4F57-86AD-8C21824E4A15}"/>
              </a:ext>
            </a:extLst>
          </p:cNvPr>
          <p:cNvSpPr>
            <a:spLocks noGrp="1"/>
          </p:cNvSpPr>
          <p:nvPr>
            <p:ph type="title"/>
          </p:nvPr>
        </p:nvSpPr>
        <p:spPr/>
        <p:txBody>
          <a:bodyPr/>
          <a:lstStyle/>
          <a:p>
            <a:r>
              <a:rPr lang="en-US" b="1" dirty="0">
                <a:solidFill>
                  <a:schemeClr val="accent2"/>
                </a:solidFill>
              </a:rPr>
              <a:t>Analysis of Skewness and kurtosis</a:t>
            </a:r>
          </a:p>
        </p:txBody>
      </p:sp>
      <p:sp>
        <p:nvSpPr>
          <p:cNvPr id="5" name="Rectangle 1">
            <a:extLst>
              <a:ext uri="{FF2B5EF4-FFF2-40B4-BE49-F238E27FC236}">
                <a16:creationId xmlns:a16="http://schemas.microsoft.com/office/drawing/2014/main" id="{70D6F890-1FC3-4B09-9844-5448358E1B2A}"/>
              </a:ext>
            </a:extLst>
          </p:cNvPr>
          <p:cNvSpPr>
            <a:spLocks noChangeArrowheads="1"/>
          </p:cNvSpPr>
          <p:nvPr/>
        </p:nvSpPr>
        <p:spPr bwMode="auto">
          <a:xfrm>
            <a:off x="467139" y="2149963"/>
            <a:ext cx="636104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FF6600"/>
                </a:solidFill>
                <a:effectLst/>
                <a:latin typeface="Courier New" panose="02070309020205020404" pitchFamily="49" charset="0"/>
                <a:cs typeface="Courier New" panose="02070309020205020404" pitchFamily="49" charset="0"/>
              </a:rPr>
              <a:t>Count of risks </a:t>
            </a:r>
            <a:r>
              <a:rPr kumimoji="0" lang="en-US" altLang="en-US" b="1" i="0" u="none" strike="noStrike" cap="none" normalizeH="0" baseline="0" dirty="0" err="1">
                <a:ln>
                  <a:noFill/>
                </a:ln>
                <a:solidFill>
                  <a:srgbClr val="FF6600"/>
                </a:solidFill>
                <a:effectLst/>
                <a:latin typeface="Courier New" panose="02070309020205020404" pitchFamily="49" charset="0"/>
                <a:cs typeface="Courier New" panose="02070309020205020404" pitchFamily="49" charset="0"/>
              </a:rPr>
              <a:t>skweness</a:t>
            </a:r>
            <a:r>
              <a:rPr kumimoji="0" lang="en-US" altLang="en-US" b="1" i="0" u="none" strike="noStrike" cap="none" normalizeH="0" baseline="0" dirty="0">
                <a:ln>
                  <a:noFill/>
                </a:ln>
                <a:solidFill>
                  <a:srgbClr val="FF6600"/>
                </a:solidFill>
                <a:effectLst/>
                <a:latin typeface="Courier New" panose="02070309020205020404" pitchFamily="49" charset="0"/>
                <a:cs typeface="Courier New" panose="02070309020205020404" pitchFamily="49" charset="0"/>
              </a:rPr>
              <a:t>: 0.8797905232898707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FF6600"/>
                </a:solidFill>
                <a:effectLst/>
                <a:latin typeface="Courier New" panose="02070309020205020404" pitchFamily="49" charset="0"/>
                <a:cs typeface="Courier New" panose="02070309020205020404" pitchFamily="49" charset="0"/>
              </a:rPr>
              <a:t>Count of risks Kurtosis: 0.9004859968892842</a:t>
            </a:r>
            <a:r>
              <a:rPr kumimoji="0" lang="en-US" altLang="en-US" b="1" i="0" u="none" strike="noStrike" cap="none" normalizeH="0" baseline="0" dirty="0">
                <a:ln>
                  <a:noFill/>
                </a:ln>
                <a:solidFill>
                  <a:srgbClr val="FF6600"/>
                </a:solidFill>
                <a:effectLst/>
              </a:rPr>
              <a:t> </a:t>
            </a:r>
            <a:endParaRPr kumimoji="0" lang="en-US" altLang="en-US" b="1" i="0" u="none" strike="noStrike" cap="none" normalizeH="0" baseline="0" dirty="0">
              <a:ln>
                <a:noFill/>
              </a:ln>
              <a:solidFill>
                <a:srgbClr val="FF6600"/>
              </a:solidFill>
              <a:effectLst/>
              <a:latin typeface="Arial" panose="020B0604020202020204" pitchFamily="34" charset="0"/>
            </a:endParaRPr>
          </a:p>
        </p:txBody>
      </p:sp>
      <p:sp>
        <p:nvSpPr>
          <p:cNvPr id="8" name="Rectangle 4">
            <a:extLst>
              <a:ext uri="{FF2B5EF4-FFF2-40B4-BE49-F238E27FC236}">
                <a16:creationId xmlns:a16="http://schemas.microsoft.com/office/drawing/2014/main" id="{D7950F1F-9CAB-4FF9-A0BC-C23FE61B3039}"/>
              </a:ext>
            </a:extLst>
          </p:cNvPr>
          <p:cNvSpPr>
            <a:spLocks noChangeArrowheads="1"/>
          </p:cNvSpPr>
          <p:nvPr/>
        </p:nvSpPr>
        <p:spPr bwMode="auto">
          <a:xfrm>
            <a:off x="7762461" y="1934519"/>
            <a:ext cx="2802835" cy="984885"/>
          </a:xfrm>
          <a:prstGeom prst="rect">
            <a:avLst/>
          </a:prstGeom>
          <a:solidFill>
            <a:schemeClr val="accent2">
              <a:lumMod val="40000"/>
              <a:lumOff val="60000"/>
            </a:schemeClr>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u="none" strike="noStrike" cap="none" normalizeH="0" baseline="0" dirty="0">
                <a:ln>
                  <a:noFill/>
                </a:ln>
                <a:effectLst/>
                <a:cs typeface="Courier New" panose="02070309020205020404" pitchFamily="49" charset="0"/>
              </a:rPr>
              <a:t>Data shows a moderate positive skewed data on this column and fairly platykurtic </a:t>
            </a:r>
            <a:r>
              <a:rPr lang="en-US" altLang="en-US" sz="1600" b="1" dirty="0">
                <a:cs typeface="Courier New" panose="02070309020205020404" pitchFamily="49" charset="0"/>
              </a:rPr>
              <a:t>so</a:t>
            </a:r>
            <a:r>
              <a:rPr kumimoji="0" lang="en-US" altLang="en-US" sz="1600" b="1" u="none" strike="noStrike" cap="none" normalizeH="0" baseline="0" dirty="0">
                <a:ln>
                  <a:noFill/>
                </a:ln>
                <a:effectLst/>
                <a:cs typeface="Courier New" panose="02070309020205020404" pitchFamily="49" charset="0"/>
              </a:rPr>
              <a:t> the data has little outliers</a:t>
            </a:r>
            <a:r>
              <a:rPr kumimoji="0" lang="en-US" altLang="en-US" sz="1600" b="1" u="none" strike="noStrike" cap="none" normalizeH="0" baseline="0" dirty="0">
                <a:ln>
                  <a:noFill/>
                </a:ln>
                <a:effectLst/>
              </a:rPr>
              <a:t> </a:t>
            </a:r>
          </a:p>
        </p:txBody>
      </p:sp>
      <p:sp>
        <p:nvSpPr>
          <p:cNvPr id="10" name="Rectangle 5">
            <a:extLst>
              <a:ext uri="{FF2B5EF4-FFF2-40B4-BE49-F238E27FC236}">
                <a16:creationId xmlns:a16="http://schemas.microsoft.com/office/drawing/2014/main" id="{474B0386-4FBA-4186-AE2D-D247BEB8362D}"/>
              </a:ext>
            </a:extLst>
          </p:cNvPr>
          <p:cNvSpPr>
            <a:spLocks noChangeArrowheads="1"/>
          </p:cNvSpPr>
          <p:nvPr/>
        </p:nvSpPr>
        <p:spPr bwMode="auto">
          <a:xfrm>
            <a:off x="367748" y="3877041"/>
            <a:ext cx="669897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err="1">
                <a:ln>
                  <a:noFill/>
                </a:ln>
                <a:solidFill>
                  <a:schemeClr val="accent2"/>
                </a:solidFill>
                <a:effectLst/>
                <a:latin typeface="Courier New" panose="02070309020205020404" pitchFamily="49" charset="0"/>
                <a:cs typeface="Courier New" panose="02070309020205020404" pitchFamily="49" charset="0"/>
              </a:rPr>
              <a:t>dexa_freq_during_rx</a:t>
            </a:r>
            <a:r>
              <a:rPr kumimoji="0" lang="en-US" altLang="en-US" b="1" i="0" u="none" strike="noStrike" cap="none" normalizeH="0" baseline="0" dirty="0">
                <a:ln>
                  <a:noFill/>
                </a:ln>
                <a:solidFill>
                  <a:schemeClr val="accent2"/>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err="1">
                <a:ln>
                  <a:noFill/>
                </a:ln>
                <a:solidFill>
                  <a:schemeClr val="accent2"/>
                </a:solidFill>
                <a:effectLst/>
                <a:latin typeface="Courier New" panose="02070309020205020404" pitchFamily="49" charset="0"/>
                <a:cs typeface="Courier New" panose="02070309020205020404" pitchFamily="49" charset="0"/>
              </a:rPr>
              <a:t>skweness</a:t>
            </a:r>
            <a:r>
              <a:rPr kumimoji="0" lang="en-US" altLang="en-US" b="1" i="0" u="none" strike="noStrike" cap="none" normalizeH="0" baseline="0" dirty="0">
                <a:ln>
                  <a:noFill/>
                </a:ln>
                <a:solidFill>
                  <a:schemeClr val="accent2"/>
                </a:solidFill>
                <a:effectLst/>
                <a:latin typeface="Courier New" panose="02070309020205020404" pitchFamily="49" charset="0"/>
                <a:cs typeface="Courier New" panose="02070309020205020404" pitchFamily="49" charset="0"/>
              </a:rPr>
              <a:t>: 6.8087302112992285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err="1">
                <a:ln>
                  <a:noFill/>
                </a:ln>
                <a:solidFill>
                  <a:schemeClr val="accent2"/>
                </a:solidFill>
                <a:effectLst/>
                <a:latin typeface="Courier New" panose="02070309020205020404" pitchFamily="49" charset="0"/>
                <a:cs typeface="Courier New" panose="02070309020205020404" pitchFamily="49" charset="0"/>
              </a:rPr>
              <a:t>dexa_freq_during_rx</a:t>
            </a:r>
            <a:r>
              <a:rPr kumimoji="0" lang="en-US" altLang="en-US" b="1" i="0" u="none" strike="noStrike" cap="none" normalizeH="0" baseline="0" dirty="0">
                <a:ln>
                  <a:noFill/>
                </a:ln>
                <a:solidFill>
                  <a:schemeClr val="accent2"/>
                </a:solidFill>
                <a:effectLst/>
                <a:latin typeface="Courier New" panose="02070309020205020404" pitchFamily="49" charset="0"/>
                <a:cs typeface="Courier New" panose="02070309020205020404" pitchFamily="49" charset="0"/>
              </a:rPr>
              <a:t> Kurtosis: 74.75837754795428</a:t>
            </a:r>
            <a:r>
              <a:rPr kumimoji="0" lang="en-US" altLang="en-US" b="1" i="0" u="none" strike="noStrike" cap="none" normalizeH="0" baseline="0" dirty="0">
                <a:ln>
                  <a:noFill/>
                </a:ln>
                <a:solidFill>
                  <a:schemeClr val="accent2"/>
                </a:solidFill>
                <a:effectLst/>
              </a:rPr>
              <a:t> </a:t>
            </a:r>
            <a:endParaRPr kumimoji="0" lang="en-US" altLang="en-US" b="1" i="0" u="none" strike="noStrike" cap="none" normalizeH="0" baseline="0" dirty="0">
              <a:ln>
                <a:noFill/>
              </a:ln>
              <a:solidFill>
                <a:schemeClr val="accent2"/>
              </a:solidFill>
              <a:effectLst/>
              <a:latin typeface="Arial" panose="020B0604020202020204" pitchFamily="34" charset="0"/>
            </a:endParaRPr>
          </a:p>
        </p:txBody>
      </p:sp>
      <p:sp>
        <p:nvSpPr>
          <p:cNvPr id="14" name="Rectangle 7">
            <a:extLst>
              <a:ext uri="{FF2B5EF4-FFF2-40B4-BE49-F238E27FC236}">
                <a16:creationId xmlns:a16="http://schemas.microsoft.com/office/drawing/2014/main" id="{4B3CA916-9825-4763-9364-00A7168E3F6A}"/>
              </a:ext>
            </a:extLst>
          </p:cNvPr>
          <p:cNvSpPr>
            <a:spLocks noChangeArrowheads="1"/>
          </p:cNvSpPr>
          <p:nvPr/>
        </p:nvSpPr>
        <p:spPr bwMode="auto">
          <a:xfrm>
            <a:off x="7702825" y="3799864"/>
            <a:ext cx="3071191" cy="861774"/>
          </a:xfrm>
          <a:prstGeom prst="rect">
            <a:avLst/>
          </a:prstGeom>
          <a:solidFill>
            <a:schemeClr val="accent2">
              <a:lumMod val="40000"/>
              <a:lumOff val="60000"/>
            </a:schemeClr>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b="1" i="1" dirty="0">
                <a:cs typeface="Courier New" panose="02070309020205020404" pitchFamily="49" charset="0"/>
              </a:rPr>
              <a:t>We can see a </a:t>
            </a:r>
            <a:r>
              <a:rPr kumimoji="0" lang="en-US" altLang="en-US" sz="1400" b="1" i="1" u="none" strike="noStrike" cap="none" normalizeH="0" baseline="0" dirty="0" err="1">
                <a:ln>
                  <a:noFill/>
                </a:ln>
                <a:effectLst/>
                <a:cs typeface="Courier New" panose="02070309020205020404" pitchFamily="49" charset="0"/>
              </a:rPr>
              <a:t>ery</a:t>
            </a:r>
            <a:r>
              <a:rPr kumimoji="0" lang="en-US" altLang="en-US" sz="1400" b="1" i="1" u="none" strike="noStrike" cap="none" normalizeH="0" baseline="0" dirty="0">
                <a:ln>
                  <a:noFill/>
                </a:ln>
                <a:effectLst/>
                <a:cs typeface="Courier New" panose="02070309020205020404" pitchFamily="49" charset="0"/>
              </a:rPr>
              <a:t> high positive skewed and also with very high kurtosis(Platykurtic)</a:t>
            </a:r>
            <a:r>
              <a:rPr kumimoji="0" lang="en-US" altLang="en-US" sz="1400" b="1" i="0" u="none" strike="noStrike" cap="none" normalizeH="0" baseline="0" dirty="0">
                <a:ln>
                  <a:noFill/>
                </a:ln>
                <a:effectLst/>
                <a:cs typeface="Courier New" panose="02070309020205020404" pitchFamily="49" charset="0"/>
              </a:rPr>
              <a:t> </a:t>
            </a:r>
            <a:r>
              <a:rPr kumimoji="0" lang="en-US" altLang="en-US" sz="1400" b="1" i="1" u="none" strike="noStrike" cap="none" normalizeH="0" baseline="0" dirty="0">
                <a:ln>
                  <a:noFill/>
                </a:ln>
                <a:effectLst/>
                <a:cs typeface="Courier New" panose="02070309020205020404" pitchFamily="49" charset="0"/>
              </a:rPr>
              <a:t>This suggests Presence of a lot of outliers.</a:t>
            </a:r>
            <a:r>
              <a:rPr kumimoji="0" lang="en-US" altLang="en-US" sz="1400" b="1" i="0" u="none" strike="noStrike" cap="none" normalizeH="0" baseline="0" dirty="0">
                <a:ln>
                  <a:noFill/>
                </a:ln>
                <a:effectLst/>
              </a:rPr>
              <a:t> </a:t>
            </a:r>
          </a:p>
        </p:txBody>
      </p:sp>
      <p:sp>
        <p:nvSpPr>
          <p:cNvPr id="3" name="Footer Placeholder 2">
            <a:extLst>
              <a:ext uri="{FF2B5EF4-FFF2-40B4-BE49-F238E27FC236}">
                <a16:creationId xmlns:a16="http://schemas.microsoft.com/office/drawing/2014/main" id="{64D81F4D-1C16-4C59-91EA-8FC7B3351A52}"/>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3657835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05311-C8A7-499D-8BF7-2CE03841B189}"/>
              </a:ext>
            </a:extLst>
          </p:cNvPr>
          <p:cNvSpPr>
            <a:spLocks noGrp="1"/>
          </p:cNvSpPr>
          <p:nvPr>
            <p:ph type="title"/>
          </p:nvPr>
        </p:nvSpPr>
        <p:spPr/>
        <p:txBody>
          <a:bodyPr/>
          <a:lstStyle/>
          <a:p>
            <a:r>
              <a:rPr lang="en-US" b="1" dirty="0">
                <a:solidFill>
                  <a:schemeClr val="accent2"/>
                </a:solidFill>
              </a:rPr>
              <a:t>Analysis showing the standardization of </a:t>
            </a:r>
            <a:r>
              <a:rPr lang="en-US" b="1" dirty="0" err="1">
                <a:solidFill>
                  <a:schemeClr val="accent2"/>
                </a:solidFill>
              </a:rPr>
              <a:t>dexa_freq_during_rx</a:t>
            </a:r>
            <a:r>
              <a:rPr lang="en-US" b="1" dirty="0">
                <a:solidFill>
                  <a:schemeClr val="accent2"/>
                </a:solidFill>
              </a:rPr>
              <a:t> df </a:t>
            </a:r>
          </a:p>
        </p:txBody>
      </p:sp>
      <p:sp>
        <p:nvSpPr>
          <p:cNvPr id="5" name="TextBox 4">
            <a:extLst>
              <a:ext uri="{FF2B5EF4-FFF2-40B4-BE49-F238E27FC236}">
                <a16:creationId xmlns:a16="http://schemas.microsoft.com/office/drawing/2014/main" id="{8B613F99-9632-4967-9475-59D5BFE24754}"/>
              </a:ext>
            </a:extLst>
          </p:cNvPr>
          <p:cNvSpPr txBox="1"/>
          <p:nvPr/>
        </p:nvSpPr>
        <p:spPr>
          <a:xfrm>
            <a:off x="9889435" y="2514600"/>
            <a:ext cx="1828800" cy="2031325"/>
          </a:xfrm>
          <a:prstGeom prst="rect">
            <a:avLst/>
          </a:prstGeom>
          <a:solidFill>
            <a:schemeClr val="accent2">
              <a:lumMod val="40000"/>
              <a:lumOff val="60000"/>
            </a:schemeClr>
          </a:solidFill>
        </p:spPr>
        <p:txBody>
          <a:bodyPr wrap="square" rtlCol="0">
            <a:spAutoFit/>
          </a:bodyPr>
          <a:lstStyle/>
          <a:p>
            <a:r>
              <a:rPr lang="en-US" b="1" dirty="0"/>
              <a:t>The distribution shows the low and high range of the distribution of </a:t>
            </a:r>
            <a:r>
              <a:rPr lang="en-US" b="1" dirty="0" err="1"/>
              <a:t>dexa_freq_during_rx</a:t>
            </a:r>
            <a:endParaRPr lang="en-US" b="1" dirty="0"/>
          </a:p>
        </p:txBody>
      </p:sp>
      <p:pic>
        <p:nvPicPr>
          <p:cNvPr id="8" name="Picture 7">
            <a:extLst>
              <a:ext uri="{FF2B5EF4-FFF2-40B4-BE49-F238E27FC236}">
                <a16:creationId xmlns:a16="http://schemas.microsoft.com/office/drawing/2014/main" id="{0830F475-2721-440B-808B-4E74B714F97F}"/>
              </a:ext>
            </a:extLst>
          </p:cNvPr>
          <p:cNvPicPr>
            <a:picLocks noChangeAspect="1"/>
          </p:cNvPicPr>
          <p:nvPr/>
        </p:nvPicPr>
        <p:blipFill rotWithShape="1">
          <a:blip r:embed="rId2"/>
          <a:srcRect l="6876" t="26186" r="36303" b="24394"/>
          <a:stretch/>
        </p:blipFill>
        <p:spPr>
          <a:xfrm>
            <a:off x="473765" y="2055813"/>
            <a:ext cx="6927574" cy="3389244"/>
          </a:xfrm>
          <a:prstGeom prst="rect">
            <a:avLst/>
          </a:prstGeom>
        </p:spPr>
      </p:pic>
      <p:sp>
        <p:nvSpPr>
          <p:cNvPr id="3" name="Footer Placeholder 2">
            <a:extLst>
              <a:ext uri="{FF2B5EF4-FFF2-40B4-BE49-F238E27FC236}">
                <a16:creationId xmlns:a16="http://schemas.microsoft.com/office/drawing/2014/main" id="{068B8E74-8749-41A5-8538-D353D24683ED}"/>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2858303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69C1A-F354-4844-B256-6915B016E617}"/>
              </a:ext>
            </a:extLst>
          </p:cNvPr>
          <p:cNvSpPr>
            <a:spLocks noGrp="1"/>
          </p:cNvSpPr>
          <p:nvPr>
            <p:ph type="title"/>
          </p:nvPr>
        </p:nvSpPr>
        <p:spPr/>
        <p:txBody>
          <a:bodyPr/>
          <a:lstStyle/>
          <a:p>
            <a:r>
              <a:rPr lang="en-US" b="1" dirty="0">
                <a:solidFill>
                  <a:schemeClr val="accent2"/>
                </a:solidFill>
              </a:rPr>
              <a:t>Analysis of Categorical data description</a:t>
            </a:r>
          </a:p>
        </p:txBody>
      </p:sp>
      <p:sp>
        <p:nvSpPr>
          <p:cNvPr id="6" name="TextBox 5">
            <a:extLst>
              <a:ext uri="{FF2B5EF4-FFF2-40B4-BE49-F238E27FC236}">
                <a16:creationId xmlns:a16="http://schemas.microsoft.com/office/drawing/2014/main" id="{2ECD0F8A-7CE3-41DD-9446-5D69A03D10E9}"/>
              </a:ext>
            </a:extLst>
          </p:cNvPr>
          <p:cNvSpPr txBox="1"/>
          <p:nvPr/>
        </p:nvSpPr>
        <p:spPr>
          <a:xfrm>
            <a:off x="8398565" y="3796748"/>
            <a:ext cx="2399307" cy="738664"/>
          </a:xfrm>
          <a:prstGeom prst="rect">
            <a:avLst/>
          </a:prstGeom>
          <a:solidFill>
            <a:schemeClr val="accent2">
              <a:lumMod val="40000"/>
              <a:lumOff val="60000"/>
            </a:schemeClr>
          </a:solidFill>
        </p:spPr>
        <p:txBody>
          <a:bodyPr wrap="square" rtlCol="0">
            <a:spAutoFit/>
          </a:bodyPr>
          <a:lstStyle/>
          <a:p>
            <a:r>
              <a:rPr lang="en-US" sz="1400" b="1" dirty="0"/>
              <a:t>The following analysis shows the distribution of categorical data</a:t>
            </a:r>
          </a:p>
        </p:txBody>
      </p:sp>
      <p:pic>
        <p:nvPicPr>
          <p:cNvPr id="4" name="Picture 3">
            <a:extLst>
              <a:ext uri="{FF2B5EF4-FFF2-40B4-BE49-F238E27FC236}">
                <a16:creationId xmlns:a16="http://schemas.microsoft.com/office/drawing/2014/main" id="{D55AC41F-C055-4001-82BD-A1E1DA43035A}"/>
              </a:ext>
            </a:extLst>
          </p:cNvPr>
          <p:cNvPicPr>
            <a:picLocks noChangeAspect="1"/>
          </p:cNvPicPr>
          <p:nvPr/>
        </p:nvPicPr>
        <p:blipFill rotWithShape="1">
          <a:blip r:embed="rId2"/>
          <a:srcRect l="10841" t="24652" r="7963" b="53189"/>
          <a:stretch/>
        </p:blipFill>
        <p:spPr>
          <a:xfrm>
            <a:off x="838200" y="1676257"/>
            <a:ext cx="9899374" cy="1519651"/>
          </a:xfrm>
          <a:prstGeom prst="rect">
            <a:avLst/>
          </a:prstGeom>
        </p:spPr>
      </p:pic>
      <p:sp>
        <p:nvSpPr>
          <p:cNvPr id="3" name="Footer Placeholder 2">
            <a:extLst>
              <a:ext uri="{FF2B5EF4-FFF2-40B4-BE49-F238E27FC236}">
                <a16:creationId xmlns:a16="http://schemas.microsoft.com/office/drawing/2014/main" id="{C2EF7673-CB0E-429D-9E6C-6C12B737ED42}"/>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28284409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C4ED2-5031-415E-84A7-52B419700E4A}"/>
              </a:ext>
            </a:extLst>
          </p:cNvPr>
          <p:cNvSpPr>
            <a:spLocks noGrp="1"/>
          </p:cNvSpPr>
          <p:nvPr>
            <p:ph type="title"/>
          </p:nvPr>
        </p:nvSpPr>
        <p:spPr/>
        <p:txBody>
          <a:bodyPr/>
          <a:lstStyle/>
          <a:p>
            <a:r>
              <a:rPr lang="en-US" b="1" dirty="0">
                <a:solidFill>
                  <a:schemeClr val="accent2"/>
                </a:solidFill>
              </a:rPr>
              <a:t>Analysis of Means group-wise</a:t>
            </a:r>
          </a:p>
        </p:txBody>
      </p:sp>
      <p:sp>
        <p:nvSpPr>
          <p:cNvPr id="5" name="TextBox 4">
            <a:extLst>
              <a:ext uri="{FF2B5EF4-FFF2-40B4-BE49-F238E27FC236}">
                <a16:creationId xmlns:a16="http://schemas.microsoft.com/office/drawing/2014/main" id="{616AEFC2-7D13-42D5-90A4-184AFB957C56}"/>
              </a:ext>
            </a:extLst>
          </p:cNvPr>
          <p:cNvSpPr txBox="1"/>
          <p:nvPr/>
        </p:nvSpPr>
        <p:spPr>
          <a:xfrm>
            <a:off x="5913783" y="1690688"/>
            <a:ext cx="2295940" cy="2031325"/>
          </a:xfrm>
          <a:prstGeom prst="rect">
            <a:avLst/>
          </a:prstGeom>
          <a:solidFill>
            <a:schemeClr val="accent2">
              <a:lumMod val="40000"/>
              <a:lumOff val="60000"/>
            </a:schemeClr>
          </a:solidFill>
        </p:spPr>
        <p:txBody>
          <a:bodyPr wrap="square" rtlCol="0">
            <a:spAutoFit/>
          </a:bodyPr>
          <a:lstStyle/>
          <a:p>
            <a:r>
              <a:rPr lang="en-US" b="1" dirty="0"/>
              <a:t>The analysis shows means group wise analysis of </a:t>
            </a:r>
            <a:r>
              <a:rPr lang="en-US" b="1" dirty="0" err="1"/>
              <a:t>persistency,Gender</a:t>
            </a:r>
            <a:r>
              <a:rPr lang="en-US" b="1" dirty="0"/>
              <a:t> and race during administration of </a:t>
            </a:r>
            <a:r>
              <a:rPr lang="en-US" b="1" dirty="0" err="1"/>
              <a:t>dexa</a:t>
            </a:r>
            <a:r>
              <a:rPr lang="en-US" b="1" dirty="0"/>
              <a:t> and risk count.</a:t>
            </a:r>
          </a:p>
        </p:txBody>
      </p:sp>
      <p:pic>
        <p:nvPicPr>
          <p:cNvPr id="6" name="Picture 5">
            <a:extLst>
              <a:ext uri="{FF2B5EF4-FFF2-40B4-BE49-F238E27FC236}">
                <a16:creationId xmlns:a16="http://schemas.microsoft.com/office/drawing/2014/main" id="{26FC9E6B-01D6-4900-A38B-CBD3E8404365}"/>
              </a:ext>
            </a:extLst>
          </p:cNvPr>
          <p:cNvPicPr>
            <a:picLocks noChangeAspect="1"/>
          </p:cNvPicPr>
          <p:nvPr/>
        </p:nvPicPr>
        <p:blipFill rotWithShape="1">
          <a:blip r:embed="rId2"/>
          <a:srcRect l="11576" t="53913" r="60707" b="32029"/>
          <a:stretch/>
        </p:blipFill>
        <p:spPr>
          <a:xfrm>
            <a:off x="715618" y="1799052"/>
            <a:ext cx="3379303" cy="964096"/>
          </a:xfrm>
          <a:prstGeom prst="rect">
            <a:avLst/>
          </a:prstGeom>
        </p:spPr>
      </p:pic>
      <p:pic>
        <p:nvPicPr>
          <p:cNvPr id="8" name="Picture 7">
            <a:extLst>
              <a:ext uri="{FF2B5EF4-FFF2-40B4-BE49-F238E27FC236}">
                <a16:creationId xmlns:a16="http://schemas.microsoft.com/office/drawing/2014/main" id="{9D1EBA21-82B2-4533-8E1A-B740A6D554F0}"/>
              </a:ext>
            </a:extLst>
          </p:cNvPr>
          <p:cNvPicPr>
            <a:picLocks noChangeAspect="1"/>
          </p:cNvPicPr>
          <p:nvPr/>
        </p:nvPicPr>
        <p:blipFill rotWithShape="1">
          <a:blip r:embed="rId2"/>
          <a:srcRect l="11577" t="72898" r="67065" b="13913"/>
          <a:stretch/>
        </p:blipFill>
        <p:spPr>
          <a:xfrm>
            <a:off x="715617" y="3334509"/>
            <a:ext cx="3180521" cy="904461"/>
          </a:xfrm>
          <a:prstGeom prst="rect">
            <a:avLst/>
          </a:prstGeom>
        </p:spPr>
      </p:pic>
      <p:pic>
        <p:nvPicPr>
          <p:cNvPr id="10" name="Picture 9">
            <a:extLst>
              <a:ext uri="{FF2B5EF4-FFF2-40B4-BE49-F238E27FC236}">
                <a16:creationId xmlns:a16="http://schemas.microsoft.com/office/drawing/2014/main" id="{6DBC7FFC-FA59-4022-909E-BC70D1F75422}"/>
              </a:ext>
            </a:extLst>
          </p:cNvPr>
          <p:cNvPicPr>
            <a:picLocks noChangeAspect="1"/>
          </p:cNvPicPr>
          <p:nvPr/>
        </p:nvPicPr>
        <p:blipFill rotWithShape="1">
          <a:blip r:embed="rId3"/>
          <a:srcRect l="11468" t="31740" r="53532" b="44637"/>
          <a:stretch/>
        </p:blipFill>
        <p:spPr>
          <a:xfrm>
            <a:off x="715617" y="4999382"/>
            <a:ext cx="4267202" cy="1620079"/>
          </a:xfrm>
          <a:prstGeom prst="rect">
            <a:avLst/>
          </a:prstGeom>
        </p:spPr>
      </p:pic>
      <p:sp>
        <p:nvSpPr>
          <p:cNvPr id="3" name="Footer Placeholder 2">
            <a:extLst>
              <a:ext uri="{FF2B5EF4-FFF2-40B4-BE49-F238E27FC236}">
                <a16:creationId xmlns:a16="http://schemas.microsoft.com/office/drawing/2014/main" id="{BD784FB1-8561-4202-87EF-CCA24EA67C62}"/>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3546896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9FE4F-4C48-414D-9692-1BA2BE294E7C}"/>
              </a:ext>
            </a:extLst>
          </p:cNvPr>
          <p:cNvSpPr>
            <a:spLocks noGrp="1"/>
          </p:cNvSpPr>
          <p:nvPr>
            <p:ph type="title"/>
          </p:nvPr>
        </p:nvSpPr>
        <p:spPr/>
        <p:txBody>
          <a:bodyPr/>
          <a:lstStyle/>
          <a:p>
            <a:r>
              <a:rPr lang="en-US" b="1" dirty="0">
                <a:solidFill>
                  <a:schemeClr val="accent2"/>
                </a:solidFill>
              </a:rPr>
              <a:t>Analysis of Means group-wise</a:t>
            </a:r>
          </a:p>
        </p:txBody>
      </p:sp>
      <p:pic>
        <p:nvPicPr>
          <p:cNvPr id="5" name="Picture 4">
            <a:extLst>
              <a:ext uri="{FF2B5EF4-FFF2-40B4-BE49-F238E27FC236}">
                <a16:creationId xmlns:a16="http://schemas.microsoft.com/office/drawing/2014/main" id="{CA59AD79-16CA-4E8A-8B42-7203BEDD6689}"/>
              </a:ext>
            </a:extLst>
          </p:cNvPr>
          <p:cNvPicPr>
            <a:picLocks noChangeAspect="1"/>
          </p:cNvPicPr>
          <p:nvPr/>
        </p:nvPicPr>
        <p:blipFill rotWithShape="1">
          <a:blip r:embed="rId2"/>
          <a:srcRect l="11331" t="62174" r="58424" b="25073"/>
          <a:stretch/>
        </p:blipFill>
        <p:spPr>
          <a:xfrm>
            <a:off x="838200" y="2017643"/>
            <a:ext cx="3687418" cy="874643"/>
          </a:xfrm>
          <a:prstGeom prst="rect">
            <a:avLst/>
          </a:prstGeom>
        </p:spPr>
      </p:pic>
      <p:pic>
        <p:nvPicPr>
          <p:cNvPr id="8" name="Picture 7">
            <a:extLst>
              <a:ext uri="{FF2B5EF4-FFF2-40B4-BE49-F238E27FC236}">
                <a16:creationId xmlns:a16="http://schemas.microsoft.com/office/drawing/2014/main" id="{FF49FC79-FE11-4B04-AFC6-31B78FC8A9E3}"/>
              </a:ext>
            </a:extLst>
          </p:cNvPr>
          <p:cNvPicPr>
            <a:picLocks noChangeAspect="1"/>
          </p:cNvPicPr>
          <p:nvPr/>
        </p:nvPicPr>
        <p:blipFill rotWithShape="1">
          <a:blip r:embed="rId2"/>
          <a:srcRect l="11413" t="80671" r="57445" b="6575"/>
          <a:stretch/>
        </p:blipFill>
        <p:spPr>
          <a:xfrm>
            <a:off x="783535" y="3429000"/>
            <a:ext cx="3796748" cy="874643"/>
          </a:xfrm>
          <a:prstGeom prst="rect">
            <a:avLst/>
          </a:prstGeom>
        </p:spPr>
      </p:pic>
      <p:sp>
        <p:nvSpPr>
          <p:cNvPr id="9" name="TextBox 8">
            <a:extLst>
              <a:ext uri="{FF2B5EF4-FFF2-40B4-BE49-F238E27FC236}">
                <a16:creationId xmlns:a16="http://schemas.microsoft.com/office/drawing/2014/main" id="{BF9167B3-1F1C-44B6-B34F-94C25738CF5C}"/>
              </a:ext>
            </a:extLst>
          </p:cNvPr>
          <p:cNvSpPr txBox="1"/>
          <p:nvPr/>
        </p:nvSpPr>
        <p:spPr>
          <a:xfrm>
            <a:off x="6023114" y="1577801"/>
            <a:ext cx="2295940" cy="2031325"/>
          </a:xfrm>
          <a:prstGeom prst="rect">
            <a:avLst/>
          </a:prstGeom>
          <a:solidFill>
            <a:schemeClr val="accent2">
              <a:lumMod val="40000"/>
              <a:lumOff val="60000"/>
            </a:schemeClr>
          </a:solidFill>
        </p:spPr>
        <p:txBody>
          <a:bodyPr wrap="square" rtlCol="0">
            <a:spAutoFit/>
          </a:bodyPr>
          <a:lstStyle/>
          <a:p>
            <a:r>
              <a:rPr lang="en-US" b="1" dirty="0"/>
              <a:t>The analysis shows clearly group-wise analysis according to </a:t>
            </a:r>
            <a:r>
              <a:rPr lang="en-US" b="1" dirty="0" err="1"/>
              <a:t>Ethnicity,Age</a:t>
            </a:r>
            <a:r>
              <a:rPr lang="en-US" b="1" dirty="0"/>
              <a:t> and NTM specialist during administration of </a:t>
            </a:r>
            <a:r>
              <a:rPr lang="en-US" b="1" dirty="0" err="1"/>
              <a:t>dexa</a:t>
            </a:r>
            <a:r>
              <a:rPr lang="en-US" b="1" dirty="0"/>
              <a:t> and risk count</a:t>
            </a:r>
          </a:p>
        </p:txBody>
      </p:sp>
      <p:pic>
        <p:nvPicPr>
          <p:cNvPr id="11" name="Picture 10">
            <a:extLst>
              <a:ext uri="{FF2B5EF4-FFF2-40B4-BE49-F238E27FC236}">
                <a16:creationId xmlns:a16="http://schemas.microsoft.com/office/drawing/2014/main" id="{A3E5DDB5-B3DB-4152-BBEB-06C3C8064867}"/>
              </a:ext>
            </a:extLst>
          </p:cNvPr>
          <p:cNvPicPr>
            <a:picLocks noChangeAspect="1"/>
          </p:cNvPicPr>
          <p:nvPr/>
        </p:nvPicPr>
        <p:blipFill rotWithShape="1">
          <a:blip r:embed="rId3"/>
          <a:srcRect l="11250" t="36956" r="65190" b="50290"/>
          <a:stretch/>
        </p:blipFill>
        <p:spPr>
          <a:xfrm>
            <a:off x="838200" y="5019260"/>
            <a:ext cx="4041913" cy="874643"/>
          </a:xfrm>
          <a:prstGeom prst="rect">
            <a:avLst/>
          </a:prstGeom>
        </p:spPr>
      </p:pic>
      <p:sp>
        <p:nvSpPr>
          <p:cNvPr id="3" name="Footer Placeholder 2">
            <a:extLst>
              <a:ext uri="{FF2B5EF4-FFF2-40B4-BE49-F238E27FC236}">
                <a16:creationId xmlns:a16="http://schemas.microsoft.com/office/drawing/2014/main" id="{D2E9C695-1EED-435E-AA45-7EC4B17D875E}"/>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1184865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15" name="Straight Connector 14">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7" name="Group 19">
            <a:extLst>
              <a:ext uri="{FF2B5EF4-FFF2-40B4-BE49-F238E27FC236}">
                <a16:creationId xmlns:a16="http://schemas.microsoft.com/office/drawing/2014/main" id="{5BE0D975-7725-493F-8862-ED40C46BE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1" name="Oval 20">
              <a:extLst>
                <a:ext uri="{FF2B5EF4-FFF2-40B4-BE49-F238E27FC236}">
                  <a16:creationId xmlns:a16="http://schemas.microsoft.com/office/drawing/2014/main" id="{683F0D96-8CD4-4CDE-B0CC-6577972606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24C51D7-954A-4143-B39C-4752FA3B60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491EF17-1635-4AEB-AC11-07BA2A119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2F202BA-4686-4BC5-8CA5-60010A0FC9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753C14B0-1161-49D1-9AAC-B4BAD7436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8E96422-DF7F-4DB7-9786-EABEBF8BC6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object 5"/>
          <p:cNvPicPr/>
          <p:nvPr/>
        </p:nvPicPr>
        <p:blipFill>
          <a:blip r:embed="rId2" cstate="print"/>
          <a:stretch>
            <a:fillRect/>
          </a:stretch>
        </p:blipFill>
        <p:spPr>
          <a:xfrm>
            <a:off x="630313" y="338510"/>
            <a:ext cx="5330898" cy="1075139"/>
          </a:xfrm>
          <a:prstGeom prst="rect">
            <a:avLst/>
          </a:prstGeom>
        </p:spPr>
      </p:pic>
      <p:sp>
        <p:nvSpPr>
          <p:cNvPr id="28" name="Rectangle 27">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1" name="Straight Connector 30">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9" name="Straight Connector 3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object 3"/>
          <p:cNvSpPr txBox="1">
            <a:spLocks noGrp="1"/>
          </p:cNvSpPr>
          <p:nvPr>
            <p:ph type="title"/>
          </p:nvPr>
        </p:nvSpPr>
        <p:spPr>
          <a:xfrm>
            <a:off x="630936" y="4018137"/>
            <a:ext cx="4651076" cy="2129586"/>
          </a:xfrm>
          <a:prstGeom prst="rect">
            <a:avLst/>
          </a:prstGeom>
          <a:noFill/>
        </p:spPr>
        <p:txBody>
          <a:bodyPr vert="horz" lIns="91440" tIns="45720" rIns="91440" bIns="45720" rtlCol="0" anchor="t">
            <a:normAutofit/>
          </a:bodyPr>
          <a:lstStyle/>
          <a:p>
            <a:pPr marL="8659"/>
            <a:r>
              <a:rPr lang="en-US" sz="4800" spc="-3">
                <a:solidFill>
                  <a:schemeClr val="bg1"/>
                </a:solidFill>
              </a:rPr>
              <a:t>Final</a:t>
            </a:r>
            <a:r>
              <a:rPr lang="en-US" sz="4800" spc="-20">
                <a:solidFill>
                  <a:schemeClr val="bg1"/>
                </a:solidFill>
              </a:rPr>
              <a:t> </a:t>
            </a:r>
            <a:r>
              <a:rPr lang="en-US" sz="4800" spc="-3">
                <a:solidFill>
                  <a:schemeClr val="bg1"/>
                </a:solidFill>
              </a:rPr>
              <a:t>Project</a:t>
            </a:r>
            <a:r>
              <a:rPr lang="en-US" sz="4800" spc="-41">
                <a:solidFill>
                  <a:schemeClr val="bg1"/>
                </a:solidFill>
              </a:rPr>
              <a:t> </a:t>
            </a:r>
            <a:r>
              <a:rPr lang="en-US" sz="4800" spc="-7">
                <a:solidFill>
                  <a:schemeClr val="bg1"/>
                </a:solidFill>
              </a:rPr>
              <a:t>Report</a:t>
            </a:r>
          </a:p>
        </p:txBody>
      </p:sp>
      <p:sp>
        <p:nvSpPr>
          <p:cNvPr id="2" name="object 2"/>
          <p:cNvSpPr txBox="1"/>
          <p:nvPr/>
        </p:nvSpPr>
        <p:spPr>
          <a:xfrm>
            <a:off x="5486080" y="4018143"/>
            <a:ext cx="5994666" cy="2129599"/>
          </a:xfrm>
          <a:prstGeom prst="rect">
            <a:avLst/>
          </a:prstGeom>
          <a:noFill/>
        </p:spPr>
        <p:txBody>
          <a:bodyPr vert="horz" lIns="91440" tIns="45720" rIns="91440" bIns="45720" rtlCol="0" anchor="t">
            <a:normAutofit/>
          </a:bodyPr>
          <a:lstStyle/>
          <a:p>
            <a:pPr marL="8659" indent="-228600">
              <a:lnSpc>
                <a:spcPct val="90000"/>
              </a:lnSpc>
              <a:spcBef>
                <a:spcPts val="68"/>
              </a:spcBef>
              <a:buFont typeface="Arial" panose="020B0604020202020204" pitchFamily="34" charset="0"/>
              <a:buChar char="•"/>
            </a:pPr>
            <a:r>
              <a:rPr lang="en-US">
                <a:solidFill>
                  <a:schemeClr val="bg1"/>
                </a:solidFill>
              </a:rPr>
              <a:t>0</a:t>
            </a:r>
          </a:p>
        </p:txBody>
      </p:sp>
      <p:graphicFrame>
        <p:nvGraphicFramePr>
          <p:cNvPr id="4" name="object 4"/>
          <p:cNvGraphicFramePr>
            <a:graphicFrameLocks noGrp="1"/>
          </p:cNvGraphicFramePr>
          <p:nvPr>
            <p:extLst>
              <p:ext uri="{D42A27DB-BD31-4B8C-83A1-F6EECF244321}">
                <p14:modId xmlns:p14="http://schemas.microsoft.com/office/powerpoint/2010/main" val="2393624610"/>
              </p:ext>
            </p:extLst>
          </p:nvPr>
        </p:nvGraphicFramePr>
        <p:xfrm>
          <a:off x="3772255" y="1631962"/>
          <a:ext cx="7707758" cy="1383933"/>
        </p:xfrm>
        <a:graphic>
          <a:graphicData uri="http://schemas.openxmlformats.org/drawingml/2006/table">
            <a:tbl>
              <a:tblPr firstRow="1" bandRow="1">
                <a:solidFill>
                  <a:schemeClr val="bg1">
                    <a:lumMod val="95000"/>
                  </a:schemeClr>
                </a:solidFill>
                <a:tableStyleId>{2D5ABB26-0587-4C30-8999-92F81FD0307C}</a:tableStyleId>
              </a:tblPr>
              <a:tblGrid>
                <a:gridCol w="951479">
                  <a:extLst>
                    <a:ext uri="{9D8B030D-6E8A-4147-A177-3AD203B41FA5}">
                      <a16:colId xmlns:a16="http://schemas.microsoft.com/office/drawing/2014/main" val="20000"/>
                    </a:ext>
                  </a:extLst>
                </a:gridCol>
                <a:gridCol w="866709">
                  <a:extLst>
                    <a:ext uri="{9D8B030D-6E8A-4147-A177-3AD203B41FA5}">
                      <a16:colId xmlns:a16="http://schemas.microsoft.com/office/drawing/2014/main" val="20001"/>
                    </a:ext>
                  </a:extLst>
                </a:gridCol>
                <a:gridCol w="2332883">
                  <a:extLst>
                    <a:ext uri="{9D8B030D-6E8A-4147-A177-3AD203B41FA5}">
                      <a16:colId xmlns:a16="http://schemas.microsoft.com/office/drawing/2014/main" val="20002"/>
                    </a:ext>
                  </a:extLst>
                </a:gridCol>
                <a:gridCol w="1025035">
                  <a:extLst>
                    <a:ext uri="{9D8B030D-6E8A-4147-A177-3AD203B41FA5}">
                      <a16:colId xmlns:a16="http://schemas.microsoft.com/office/drawing/2014/main" val="20003"/>
                    </a:ext>
                  </a:extLst>
                </a:gridCol>
                <a:gridCol w="1006895">
                  <a:extLst>
                    <a:ext uri="{9D8B030D-6E8A-4147-A177-3AD203B41FA5}">
                      <a16:colId xmlns:a16="http://schemas.microsoft.com/office/drawing/2014/main" val="20004"/>
                    </a:ext>
                  </a:extLst>
                </a:gridCol>
                <a:gridCol w="1524757">
                  <a:extLst>
                    <a:ext uri="{9D8B030D-6E8A-4147-A177-3AD203B41FA5}">
                      <a16:colId xmlns:a16="http://schemas.microsoft.com/office/drawing/2014/main" val="20005"/>
                    </a:ext>
                  </a:extLst>
                </a:gridCol>
              </a:tblGrid>
              <a:tr h="381895">
                <a:tc>
                  <a:txBody>
                    <a:bodyPr/>
                    <a:lstStyle/>
                    <a:p>
                      <a:pPr marR="219710" algn="r">
                        <a:lnSpc>
                          <a:spcPts val="1555"/>
                        </a:lnSpc>
                      </a:pPr>
                      <a:r>
                        <a:rPr sz="1100" b="1" cap="none" spc="0">
                          <a:solidFill>
                            <a:schemeClr val="tx1"/>
                          </a:solidFill>
                          <a:latin typeface="Times New Roman"/>
                          <a:cs typeface="Times New Roman"/>
                        </a:rPr>
                        <a:t>SLno.</a:t>
                      </a:r>
                    </a:p>
                  </a:txBody>
                  <a:tcPr marL="45991" marR="0" marT="13140" marB="98553" anchor="b">
                    <a:lnL w="12700" cmpd="sng">
                      <a:noFill/>
                    </a:lnL>
                    <a:lnR w="12700" cmpd="sng">
                      <a:noFill/>
                    </a:lnR>
                    <a:lnT w="9525" cap="flat" cmpd="sng" algn="ctr">
                      <a:noFill/>
                      <a:prstDash val="solid"/>
                    </a:lnT>
                    <a:lnB w="38100" cmpd="sng">
                      <a:noFill/>
                    </a:lnB>
                    <a:solidFill>
                      <a:schemeClr val="bg1">
                        <a:lumMod val="95000"/>
                      </a:schemeClr>
                    </a:solidFill>
                  </a:tcPr>
                </a:tc>
                <a:tc>
                  <a:txBody>
                    <a:bodyPr/>
                    <a:lstStyle/>
                    <a:p>
                      <a:pPr marL="73025">
                        <a:lnSpc>
                          <a:spcPts val="1555"/>
                        </a:lnSpc>
                      </a:pPr>
                      <a:r>
                        <a:rPr sz="1100" b="1" cap="none" spc="0">
                          <a:solidFill>
                            <a:schemeClr val="tx1"/>
                          </a:solidFill>
                          <a:latin typeface="Times New Roman"/>
                          <a:cs typeface="Times New Roman"/>
                        </a:rPr>
                        <a:t>Name.</a:t>
                      </a:r>
                    </a:p>
                  </a:txBody>
                  <a:tcPr marL="45991" marR="0" marT="13140" marB="98553" anchor="b">
                    <a:lnL w="12700" cmpd="sng">
                      <a:noFill/>
                    </a:lnL>
                    <a:lnR w="12700" cmpd="sng">
                      <a:noFill/>
                    </a:lnR>
                    <a:lnT w="9525" cap="flat" cmpd="sng" algn="ctr">
                      <a:noFill/>
                      <a:prstDash val="solid"/>
                    </a:lnT>
                    <a:lnB w="38100" cmpd="sng">
                      <a:noFill/>
                    </a:lnB>
                    <a:solidFill>
                      <a:schemeClr val="bg1">
                        <a:lumMod val="95000"/>
                      </a:schemeClr>
                    </a:solidFill>
                  </a:tcPr>
                </a:tc>
                <a:tc>
                  <a:txBody>
                    <a:bodyPr/>
                    <a:lstStyle/>
                    <a:p>
                      <a:pPr marL="69850">
                        <a:lnSpc>
                          <a:spcPts val="1555"/>
                        </a:lnSpc>
                      </a:pPr>
                      <a:r>
                        <a:rPr sz="1100" b="1" cap="none" spc="0">
                          <a:solidFill>
                            <a:schemeClr val="tx1"/>
                          </a:solidFill>
                          <a:latin typeface="Times New Roman"/>
                          <a:cs typeface="Times New Roman"/>
                        </a:rPr>
                        <a:t>Email</a:t>
                      </a:r>
                    </a:p>
                  </a:txBody>
                  <a:tcPr marL="45991" marR="0" marT="13140" marB="98553" anchor="b">
                    <a:lnL w="12700" cmpd="sng">
                      <a:noFill/>
                    </a:lnL>
                    <a:lnR w="12700" cmpd="sng">
                      <a:noFill/>
                    </a:lnR>
                    <a:lnT w="9525" cap="flat" cmpd="sng" algn="ctr">
                      <a:noFill/>
                      <a:prstDash val="solid"/>
                    </a:lnT>
                    <a:lnB w="38100" cmpd="sng">
                      <a:noFill/>
                    </a:lnB>
                    <a:solidFill>
                      <a:schemeClr val="bg1">
                        <a:lumMod val="95000"/>
                      </a:schemeClr>
                    </a:solidFill>
                  </a:tcPr>
                </a:tc>
                <a:tc>
                  <a:txBody>
                    <a:bodyPr/>
                    <a:lstStyle/>
                    <a:p>
                      <a:pPr marL="69850">
                        <a:lnSpc>
                          <a:spcPts val="1555"/>
                        </a:lnSpc>
                      </a:pPr>
                      <a:r>
                        <a:rPr sz="1100" b="1" cap="none" spc="0">
                          <a:solidFill>
                            <a:schemeClr val="tx1"/>
                          </a:solidFill>
                          <a:latin typeface="Times New Roman"/>
                          <a:cs typeface="Times New Roman"/>
                        </a:rPr>
                        <a:t>Country</a:t>
                      </a:r>
                    </a:p>
                  </a:txBody>
                  <a:tcPr marL="45991" marR="0" marT="13140" marB="98553" anchor="b">
                    <a:lnL w="12700" cmpd="sng">
                      <a:noFill/>
                    </a:lnL>
                    <a:lnR w="12700" cmpd="sng">
                      <a:noFill/>
                    </a:lnR>
                    <a:lnT w="9525" cap="flat" cmpd="sng" algn="ctr">
                      <a:noFill/>
                      <a:prstDash val="solid"/>
                    </a:lnT>
                    <a:lnB w="38100" cmpd="sng">
                      <a:noFill/>
                    </a:lnB>
                    <a:solidFill>
                      <a:schemeClr val="bg1">
                        <a:lumMod val="95000"/>
                      </a:schemeClr>
                    </a:solidFill>
                  </a:tcPr>
                </a:tc>
                <a:tc>
                  <a:txBody>
                    <a:bodyPr/>
                    <a:lstStyle/>
                    <a:p>
                      <a:pPr marL="73025">
                        <a:lnSpc>
                          <a:spcPts val="1555"/>
                        </a:lnSpc>
                      </a:pPr>
                      <a:r>
                        <a:rPr sz="1100" b="1" cap="none" spc="0">
                          <a:solidFill>
                            <a:schemeClr val="tx1"/>
                          </a:solidFill>
                          <a:latin typeface="Times New Roman"/>
                          <a:cs typeface="Times New Roman"/>
                        </a:rPr>
                        <a:t>College</a:t>
                      </a:r>
                    </a:p>
                  </a:txBody>
                  <a:tcPr marL="45991" marR="0" marT="13140" marB="98553" anchor="b">
                    <a:lnL w="12700" cmpd="sng">
                      <a:noFill/>
                    </a:lnL>
                    <a:lnR w="12700" cmpd="sng">
                      <a:noFill/>
                    </a:lnR>
                    <a:lnT w="9525" cap="flat" cmpd="sng" algn="ctr">
                      <a:noFill/>
                      <a:prstDash val="solid"/>
                    </a:lnT>
                    <a:lnB w="38100" cmpd="sng">
                      <a:noFill/>
                    </a:lnB>
                    <a:solidFill>
                      <a:schemeClr val="bg1">
                        <a:lumMod val="95000"/>
                      </a:schemeClr>
                    </a:solidFill>
                  </a:tcPr>
                </a:tc>
                <a:tc>
                  <a:txBody>
                    <a:bodyPr/>
                    <a:lstStyle/>
                    <a:p>
                      <a:pPr marL="73025">
                        <a:lnSpc>
                          <a:spcPts val="1555"/>
                        </a:lnSpc>
                      </a:pPr>
                      <a:r>
                        <a:rPr sz="1100" b="1" cap="none" spc="0">
                          <a:solidFill>
                            <a:schemeClr val="tx1"/>
                          </a:solidFill>
                          <a:latin typeface="Times New Roman"/>
                          <a:cs typeface="Times New Roman"/>
                        </a:rPr>
                        <a:t>Specialization</a:t>
                      </a:r>
                    </a:p>
                  </a:txBody>
                  <a:tcPr marL="45991" marR="0" marT="13140" marB="98553" anchor="b">
                    <a:lnL w="12700" cmpd="sng">
                      <a:noFill/>
                    </a:lnL>
                    <a:lnR w="12700" cmpd="sng">
                      <a:noFill/>
                    </a:lnR>
                    <a:lnT w="9525" cap="flat" cmpd="sng" algn="ctr">
                      <a:noFill/>
                      <a:prstDash val="solid"/>
                    </a:lnT>
                    <a:lnB w="38100" cmpd="sng">
                      <a:noFill/>
                    </a:lnB>
                    <a:solidFill>
                      <a:schemeClr val="bg1">
                        <a:lumMod val="95000"/>
                      </a:schemeClr>
                    </a:solidFill>
                  </a:tcPr>
                </a:tc>
                <a:extLst>
                  <a:ext uri="{0D108BD9-81ED-4DB2-BD59-A6C34878D82A}">
                    <a16:rowId xmlns:a16="http://schemas.microsoft.com/office/drawing/2014/main" val="10000"/>
                  </a:ext>
                </a:extLst>
              </a:tr>
              <a:tr h="1002038">
                <a:tc>
                  <a:txBody>
                    <a:bodyPr/>
                    <a:lstStyle/>
                    <a:p>
                      <a:pPr marR="246379" algn="r">
                        <a:lnSpc>
                          <a:spcPts val="1320"/>
                        </a:lnSpc>
                      </a:pPr>
                      <a:r>
                        <a:rPr sz="1500" cap="none" spc="0" dirty="0">
                          <a:solidFill>
                            <a:schemeClr val="tx1"/>
                          </a:solidFill>
                          <a:latin typeface="Times New Roman"/>
                          <a:cs typeface="Times New Roman"/>
                        </a:rPr>
                        <a:t>1.</a:t>
                      </a:r>
                    </a:p>
                  </a:txBody>
                  <a:tcPr marL="45991" marR="0" marT="13140" marB="98553">
                    <a:lnL w="12700" cap="flat" cmpd="sng" algn="ctr">
                      <a:solidFill>
                        <a:schemeClr val="tx1"/>
                      </a:solidFill>
                      <a:prstDash val="solid"/>
                    </a:lnL>
                    <a:lnR w="12700" cmpd="sng">
                      <a:noFill/>
                      <a:prstDash val="solid"/>
                    </a:lnR>
                    <a:lnT w="38100" cmpd="sng">
                      <a:noFill/>
                    </a:lnT>
                    <a:lnB w="12700" cmpd="sng">
                      <a:noFill/>
                      <a:prstDash val="solid"/>
                    </a:lnB>
                    <a:solidFill>
                      <a:schemeClr val="bg1">
                        <a:lumMod val="95000"/>
                      </a:schemeClr>
                    </a:solidFill>
                  </a:tcPr>
                </a:tc>
                <a:tc>
                  <a:txBody>
                    <a:bodyPr/>
                    <a:lstStyle/>
                    <a:p>
                      <a:pPr marL="73025">
                        <a:lnSpc>
                          <a:spcPts val="1285"/>
                        </a:lnSpc>
                      </a:pPr>
                      <a:r>
                        <a:rPr sz="1500" cap="none" spc="0" dirty="0">
                          <a:solidFill>
                            <a:schemeClr val="tx1"/>
                          </a:solidFill>
                          <a:latin typeface="Times New Roman"/>
                          <a:cs typeface="Times New Roman"/>
                        </a:rPr>
                        <a:t>Bhargava</a:t>
                      </a:r>
                    </a:p>
                    <a:p>
                      <a:pPr marL="73025" marR="184150">
                        <a:lnSpc>
                          <a:spcPts val="1340"/>
                        </a:lnSpc>
                        <a:spcBef>
                          <a:spcPts val="90"/>
                        </a:spcBef>
                      </a:pPr>
                      <a:r>
                        <a:rPr sz="1500" cap="none" spc="0" dirty="0">
                          <a:solidFill>
                            <a:schemeClr val="tx1"/>
                          </a:solidFill>
                          <a:latin typeface="Times New Roman"/>
                          <a:cs typeface="Times New Roman"/>
                        </a:rPr>
                        <a:t>Rama Raju  Dandu</a:t>
                      </a:r>
                    </a:p>
                  </a:txBody>
                  <a:tcPr marL="45991" marR="0" marT="13140" marB="98553">
                    <a:lnL w="12700" cmpd="sng">
                      <a:noFill/>
                      <a:prstDash val="solid"/>
                    </a:lnL>
                    <a:lnR w="12700" cmpd="sng">
                      <a:noFill/>
                      <a:prstDash val="solid"/>
                    </a:lnR>
                    <a:lnT w="38100" cmpd="sng">
                      <a:noFill/>
                    </a:lnT>
                    <a:lnB w="12700" cmpd="sng">
                      <a:noFill/>
                      <a:prstDash val="solid"/>
                    </a:lnB>
                    <a:solidFill>
                      <a:schemeClr val="bg1">
                        <a:lumMod val="95000"/>
                      </a:schemeClr>
                    </a:solidFill>
                  </a:tcPr>
                </a:tc>
                <a:tc>
                  <a:txBody>
                    <a:bodyPr/>
                    <a:lstStyle/>
                    <a:p>
                      <a:pPr marL="69850">
                        <a:lnSpc>
                          <a:spcPts val="1320"/>
                        </a:lnSpc>
                      </a:pPr>
                      <a:r>
                        <a:rPr sz="1500" cap="none" spc="0" baseline="0" dirty="0">
                          <a:solidFill>
                            <a:schemeClr val="tx1"/>
                          </a:solidFill>
                          <a:latin typeface="Times New Roman"/>
                          <a:cs typeface="Times New Roman"/>
                          <a:hlinkClick r:id="rId3">
                            <a:extLst>
                              <a:ext uri="{A12FA001-AC4F-418D-AE19-62706E023703}">
                                <ahyp:hlinkClr xmlns:ahyp="http://schemas.microsoft.com/office/drawing/2018/hyperlinkcolor" val="tx"/>
                              </a:ext>
                            </a:extLst>
                          </a:hlinkClick>
                        </a:rPr>
                        <a:t>Bhargavramaraju80</a:t>
                      </a:r>
                      <a:r>
                        <a:rPr sz="1500" cap="none" spc="0" dirty="0">
                          <a:solidFill>
                            <a:schemeClr val="tx1"/>
                          </a:solidFill>
                          <a:latin typeface="Times New Roman"/>
                          <a:cs typeface="Times New Roman"/>
                          <a:hlinkClick r:id="rId3">
                            <a:extLst>
                              <a:ext uri="{A12FA001-AC4F-418D-AE19-62706E023703}">
                                <ahyp:hlinkClr xmlns:ahyp="http://schemas.microsoft.com/office/drawing/2018/hyperlinkcolor" val="tx"/>
                              </a:ext>
                            </a:extLst>
                          </a:hlinkClick>
                        </a:rPr>
                        <a:t>@gmail.com</a:t>
                      </a:r>
                      <a:endParaRPr sz="1500" cap="none" spc="0" dirty="0">
                        <a:solidFill>
                          <a:schemeClr val="tx1"/>
                        </a:solidFill>
                        <a:latin typeface="Times New Roman"/>
                        <a:cs typeface="Times New Roman"/>
                      </a:endParaRPr>
                    </a:p>
                  </a:txBody>
                  <a:tcPr marL="45991" marR="0" marT="13140" marB="98553">
                    <a:lnL w="12700" cmpd="sng">
                      <a:noFill/>
                      <a:prstDash val="solid"/>
                    </a:lnL>
                    <a:lnR w="12700" cmpd="sng">
                      <a:noFill/>
                      <a:prstDash val="solid"/>
                    </a:lnR>
                    <a:lnT w="38100" cmpd="sng">
                      <a:noFill/>
                    </a:lnT>
                    <a:lnB w="12700" cmpd="sng">
                      <a:noFill/>
                      <a:prstDash val="solid"/>
                    </a:lnB>
                    <a:solidFill>
                      <a:schemeClr val="bg1">
                        <a:lumMod val="95000"/>
                      </a:schemeClr>
                    </a:solidFill>
                  </a:tcPr>
                </a:tc>
                <a:tc>
                  <a:txBody>
                    <a:bodyPr/>
                    <a:lstStyle/>
                    <a:p>
                      <a:pPr marL="69850">
                        <a:lnSpc>
                          <a:spcPts val="1320"/>
                        </a:lnSpc>
                      </a:pPr>
                      <a:r>
                        <a:rPr sz="1500" cap="none" spc="0" dirty="0">
                          <a:solidFill>
                            <a:schemeClr val="tx1"/>
                          </a:solidFill>
                          <a:latin typeface="Times New Roman"/>
                          <a:cs typeface="Times New Roman"/>
                        </a:rPr>
                        <a:t>Ireland</a:t>
                      </a:r>
                    </a:p>
                  </a:txBody>
                  <a:tcPr marL="45991" marR="0" marT="13140" marB="98553">
                    <a:lnL w="12700" cmpd="sng">
                      <a:noFill/>
                      <a:prstDash val="solid"/>
                    </a:lnL>
                    <a:lnR w="12700" cmpd="sng">
                      <a:noFill/>
                      <a:prstDash val="solid"/>
                    </a:lnR>
                    <a:lnT w="38100" cmpd="sng">
                      <a:noFill/>
                    </a:lnT>
                    <a:lnB w="12700" cmpd="sng">
                      <a:noFill/>
                      <a:prstDash val="solid"/>
                    </a:lnB>
                    <a:solidFill>
                      <a:schemeClr val="bg1">
                        <a:lumMod val="95000"/>
                      </a:schemeClr>
                    </a:solidFill>
                  </a:tcPr>
                </a:tc>
                <a:tc>
                  <a:txBody>
                    <a:bodyPr/>
                    <a:lstStyle/>
                    <a:p>
                      <a:pPr marL="73025">
                        <a:lnSpc>
                          <a:spcPts val="1285"/>
                        </a:lnSpc>
                      </a:pPr>
                      <a:r>
                        <a:rPr sz="1500" cap="none" spc="0" dirty="0">
                          <a:solidFill>
                            <a:schemeClr val="tx1"/>
                          </a:solidFill>
                          <a:latin typeface="Times New Roman"/>
                          <a:cs typeface="Times New Roman"/>
                        </a:rPr>
                        <a:t>Dublin City</a:t>
                      </a:r>
                    </a:p>
                    <a:p>
                      <a:pPr marL="73025">
                        <a:lnSpc>
                          <a:spcPts val="1405"/>
                        </a:lnSpc>
                      </a:pPr>
                      <a:r>
                        <a:rPr sz="1500" cap="none" spc="0" dirty="0">
                          <a:solidFill>
                            <a:schemeClr val="tx1"/>
                          </a:solidFill>
                          <a:latin typeface="Times New Roman"/>
                          <a:cs typeface="Times New Roman"/>
                        </a:rPr>
                        <a:t>University</a:t>
                      </a:r>
                    </a:p>
                  </a:txBody>
                  <a:tcPr marL="45991" marR="0" marT="13140" marB="98553">
                    <a:lnL w="12700" cmpd="sng">
                      <a:noFill/>
                      <a:prstDash val="solid"/>
                    </a:lnL>
                    <a:lnR w="12700" cmpd="sng">
                      <a:noFill/>
                      <a:prstDash val="solid"/>
                    </a:lnR>
                    <a:lnT w="38100" cmpd="sng">
                      <a:noFill/>
                    </a:lnT>
                    <a:lnB w="12700" cmpd="sng">
                      <a:noFill/>
                      <a:prstDash val="solid"/>
                    </a:lnB>
                    <a:solidFill>
                      <a:schemeClr val="bg1">
                        <a:lumMod val="95000"/>
                      </a:schemeClr>
                    </a:solidFill>
                  </a:tcPr>
                </a:tc>
                <a:tc>
                  <a:txBody>
                    <a:bodyPr/>
                    <a:lstStyle/>
                    <a:p>
                      <a:pPr marL="73025">
                        <a:lnSpc>
                          <a:spcPts val="1320"/>
                        </a:lnSpc>
                      </a:pPr>
                      <a:r>
                        <a:rPr sz="1500" cap="none" spc="0" dirty="0">
                          <a:solidFill>
                            <a:schemeClr val="tx1"/>
                          </a:solidFill>
                          <a:latin typeface="Times New Roman"/>
                          <a:cs typeface="Times New Roman"/>
                        </a:rPr>
                        <a:t>Data Science Intern.</a:t>
                      </a:r>
                    </a:p>
                  </a:txBody>
                  <a:tcPr marL="45991" marR="0" marT="13140" marB="98553">
                    <a:lnL w="12700" cmpd="sng">
                      <a:noFill/>
                      <a:prstDash val="solid"/>
                    </a:lnL>
                    <a:lnR w="12700" cmpd="sng">
                      <a:noFill/>
                      <a:prstDash val="solid"/>
                    </a:lnR>
                    <a:lnT w="38100" cmpd="sng">
                      <a:noFill/>
                    </a:lnT>
                    <a:lnB w="12700" cmpd="sng">
                      <a:noFill/>
                      <a:prstDash val="solid"/>
                    </a:lnB>
                    <a:solidFill>
                      <a:schemeClr val="bg1">
                        <a:lumMod val="95000"/>
                      </a:schemeClr>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FDFD1-360F-4E4A-9CCE-74231618121D}"/>
              </a:ext>
            </a:extLst>
          </p:cNvPr>
          <p:cNvSpPr>
            <a:spLocks noGrp="1"/>
          </p:cNvSpPr>
          <p:nvPr>
            <p:ph type="title"/>
          </p:nvPr>
        </p:nvSpPr>
        <p:spPr/>
        <p:txBody>
          <a:bodyPr/>
          <a:lstStyle/>
          <a:p>
            <a:r>
              <a:rPr lang="en-US" b="1" dirty="0">
                <a:solidFill>
                  <a:schemeClr val="accent2"/>
                </a:solidFill>
              </a:rPr>
              <a:t>Analysis of Means group-wise cont..</a:t>
            </a:r>
            <a:endParaRPr lang="en-US" dirty="0">
              <a:solidFill>
                <a:schemeClr val="accent2"/>
              </a:solidFill>
            </a:endParaRPr>
          </a:p>
        </p:txBody>
      </p:sp>
      <p:sp>
        <p:nvSpPr>
          <p:cNvPr id="5" name="TextBox 4">
            <a:extLst>
              <a:ext uri="{FF2B5EF4-FFF2-40B4-BE49-F238E27FC236}">
                <a16:creationId xmlns:a16="http://schemas.microsoft.com/office/drawing/2014/main" id="{4FF1CDE3-BF06-44B5-8699-5FAD6FD7802C}"/>
              </a:ext>
            </a:extLst>
          </p:cNvPr>
          <p:cNvSpPr txBox="1"/>
          <p:nvPr/>
        </p:nvSpPr>
        <p:spPr>
          <a:xfrm>
            <a:off x="7563678" y="2435086"/>
            <a:ext cx="3535018" cy="1200329"/>
          </a:xfrm>
          <a:prstGeom prst="rect">
            <a:avLst/>
          </a:prstGeom>
          <a:solidFill>
            <a:schemeClr val="accent2">
              <a:lumMod val="40000"/>
              <a:lumOff val="60000"/>
            </a:schemeClr>
          </a:solidFill>
        </p:spPr>
        <p:txBody>
          <a:bodyPr wrap="square" rtlCol="0">
            <a:spAutoFit/>
          </a:bodyPr>
          <a:lstStyle/>
          <a:p>
            <a:r>
              <a:rPr lang="en-US" b="1" dirty="0"/>
              <a:t>Mean group wise analysis of NTM </a:t>
            </a:r>
            <a:r>
              <a:rPr lang="en-US" b="1" dirty="0" err="1"/>
              <a:t>Speciality</a:t>
            </a:r>
            <a:r>
              <a:rPr lang="en-US" b="1" dirty="0"/>
              <a:t> and Risk due to Chronic liver disease during administration of </a:t>
            </a:r>
            <a:r>
              <a:rPr lang="en-US" b="1" dirty="0" err="1"/>
              <a:t>dexa</a:t>
            </a:r>
            <a:r>
              <a:rPr lang="en-US" b="1" dirty="0"/>
              <a:t> and risk count</a:t>
            </a:r>
          </a:p>
        </p:txBody>
      </p:sp>
      <p:pic>
        <p:nvPicPr>
          <p:cNvPr id="6" name="Picture 5">
            <a:extLst>
              <a:ext uri="{FF2B5EF4-FFF2-40B4-BE49-F238E27FC236}">
                <a16:creationId xmlns:a16="http://schemas.microsoft.com/office/drawing/2014/main" id="{4AE7224C-787C-41BF-BB55-3ABCEBC04AC8}"/>
              </a:ext>
            </a:extLst>
          </p:cNvPr>
          <p:cNvPicPr>
            <a:picLocks noChangeAspect="1"/>
          </p:cNvPicPr>
          <p:nvPr/>
        </p:nvPicPr>
        <p:blipFill rotWithShape="1">
          <a:blip r:embed="rId2"/>
          <a:srcRect l="11006" t="55941" r="47419" b="30436"/>
          <a:stretch/>
        </p:blipFill>
        <p:spPr>
          <a:xfrm>
            <a:off x="838200" y="1823972"/>
            <a:ext cx="5068956" cy="934279"/>
          </a:xfrm>
          <a:prstGeom prst="rect">
            <a:avLst/>
          </a:prstGeom>
        </p:spPr>
      </p:pic>
      <p:pic>
        <p:nvPicPr>
          <p:cNvPr id="12" name="Picture 11">
            <a:extLst>
              <a:ext uri="{FF2B5EF4-FFF2-40B4-BE49-F238E27FC236}">
                <a16:creationId xmlns:a16="http://schemas.microsoft.com/office/drawing/2014/main" id="{F99DEC93-1F73-4719-9B6C-9425775DC350}"/>
              </a:ext>
            </a:extLst>
          </p:cNvPr>
          <p:cNvPicPr>
            <a:picLocks noChangeAspect="1"/>
          </p:cNvPicPr>
          <p:nvPr/>
        </p:nvPicPr>
        <p:blipFill rotWithShape="1">
          <a:blip r:embed="rId3"/>
          <a:srcRect l="11414" t="21160" r="64375" b="67101"/>
          <a:stretch/>
        </p:blipFill>
        <p:spPr>
          <a:xfrm>
            <a:off x="838200" y="4359580"/>
            <a:ext cx="4823792" cy="805070"/>
          </a:xfrm>
          <a:prstGeom prst="rect">
            <a:avLst/>
          </a:prstGeom>
        </p:spPr>
      </p:pic>
      <p:sp>
        <p:nvSpPr>
          <p:cNvPr id="3" name="Footer Placeholder 2">
            <a:extLst>
              <a:ext uri="{FF2B5EF4-FFF2-40B4-BE49-F238E27FC236}">
                <a16:creationId xmlns:a16="http://schemas.microsoft.com/office/drawing/2014/main" id="{6C97249E-3E5C-47CD-A55C-6D0412544E7A}"/>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2989941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58D4C-5131-4E90-837C-3D0C316CCD6A}"/>
              </a:ext>
            </a:extLst>
          </p:cNvPr>
          <p:cNvSpPr>
            <a:spLocks noGrp="1"/>
          </p:cNvSpPr>
          <p:nvPr>
            <p:ph type="title"/>
          </p:nvPr>
        </p:nvSpPr>
        <p:spPr/>
        <p:txBody>
          <a:bodyPr/>
          <a:lstStyle/>
          <a:p>
            <a:r>
              <a:rPr lang="en-US" b="1" dirty="0">
                <a:solidFill>
                  <a:schemeClr val="accent2"/>
                </a:solidFill>
              </a:rPr>
              <a:t>Analysis of Means group-wise cont..</a:t>
            </a:r>
            <a:endParaRPr lang="en-US" dirty="0">
              <a:solidFill>
                <a:schemeClr val="accent2"/>
              </a:solidFill>
            </a:endParaRPr>
          </a:p>
        </p:txBody>
      </p:sp>
      <p:pic>
        <p:nvPicPr>
          <p:cNvPr id="5" name="Content Placeholder 4">
            <a:extLst>
              <a:ext uri="{FF2B5EF4-FFF2-40B4-BE49-F238E27FC236}">
                <a16:creationId xmlns:a16="http://schemas.microsoft.com/office/drawing/2014/main" id="{680212D1-C609-4E0E-8D95-C5105D6E98F6}"/>
              </a:ext>
            </a:extLst>
          </p:cNvPr>
          <p:cNvPicPr>
            <a:picLocks noGrp="1" noChangeAspect="1"/>
          </p:cNvPicPr>
          <p:nvPr>
            <p:ph idx="1"/>
          </p:nvPr>
        </p:nvPicPr>
        <p:blipFill rotWithShape="1">
          <a:blip r:embed="rId3"/>
          <a:srcRect l="10898" t="40045" r="58395" b="47620"/>
          <a:stretch/>
        </p:blipFill>
        <p:spPr>
          <a:xfrm>
            <a:off x="780222" y="2053738"/>
            <a:ext cx="5148470" cy="1163253"/>
          </a:xfrm>
        </p:spPr>
      </p:pic>
      <p:pic>
        <p:nvPicPr>
          <p:cNvPr id="7" name="Picture 6">
            <a:extLst>
              <a:ext uri="{FF2B5EF4-FFF2-40B4-BE49-F238E27FC236}">
                <a16:creationId xmlns:a16="http://schemas.microsoft.com/office/drawing/2014/main" id="{67E8EA86-660A-42D9-9814-6A18DF5FBCD2}"/>
              </a:ext>
            </a:extLst>
          </p:cNvPr>
          <p:cNvPicPr>
            <a:picLocks noChangeAspect="1"/>
          </p:cNvPicPr>
          <p:nvPr/>
        </p:nvPicPr>
        <p:blipFill rotWithShape="1">
          <a:blip r:embed="rId3"/>
          <a:srcRect l="11739" t="58116" r="65271" b="27101"/>
          <a:stretch/>
        </p:blipFill>
        <p:spPr>
          <a:xfrm>
            <a:off x="969065" y="3339548"/>
            <a:ext cx="4606788" cy="1666286"/>
          </a:xfrm>
          <a:prstGeom prst="rect">
            <a:avLst/>
          </a:prstGeom>
        </p:spPr>
      </p:pic>
      <p:pic>
        <p:nvPicPr>
          <p:cNvPr id="9" name="Picture 8">
            <a:extLst>
              <a:ext uri="{FF2B5EF4-FFF2-40B4-BE49-F238E27FC236}">
                <a16:creationId xmlns:a16="http://schemas.microsoft.com/office/drawing/2014/main" id="{7770122D-B66E-4BBB-A778-1C4C152424BA}"/>
              </a:ext>
            </a:extLst>
          </p:cNvPr>
          <p:cNvPicPr>
            <a:picLocks noChangeAspect="1"/>
          </p:cNvPicPr>
          <p:nvPr/>
        </p:nvPicPr>
        <p:blipFill rotWithShape="1">
          <a:blip r:embed="rId3"/>
          <a:srcRect l="11250" t="79567" r="63071" b="7824"/>
          <a:stretch/>
        </p:blipFill>
        <p:spPr>
          <a:xfrm>
            <a:off x="969064" y="5406887"/>
            <a:ext cx="4959627" cy="864704"/>
          </a:xfrm>
          <a:prstGeom prst="rect">
            <a:avLst/>
          </a:prstGeom>
        </p:spPr>
      </p:pic>
      <p:sp>
        <p:nvSpPr>
          <p:cNvPr id="6" name="TextBox 5">
            <a:extLst>
              <a:ext uri="{FF2B5EF4-FFF2-40B4-BE49-F238E27FC236}">
                <a16:creationId xmlns:a16="http://schemas.microsoft.com/office/drawing/2014/main" id="{5845D165-752B-4C46-B2E2-82EA692DF307}"/>
              </a:ext>
            </a:extLst>
          </p:cNvPr>
          <p:cNvSpPr txBox="1"/>
          <p:nvPr/>
        </p:nvSpPr>
        <p:spPr>
          <a:xfrm>
            <a:off x="7563678" y="2435086"/>
            <a:ext cx="3535018" cy="2031325"/>
          </a:xfrm>
          <a:prstGeom prst="rect">
            <a:avLst/>
          </a:prstGeom>
          <a:solidFill>
            <a:schemeClr val="accent2">
              <a:lumMod val="40000"/>
              <a:lumOff val="60000"/>
            </a:schemeClr>
          </a:solidFill>
        </p:spPr>
        <p:txBody>
          <a:bodyPr wrap="square" rtlCol="0">
            <a:spAutoFit/>
          </a:bodyPr>
          <a:lstStyle/>
          <a:p>
            <a:r>
              <a:rPr lang="en-US" b="1" dirty="0"/>
              <a:t>Mean group wise analysis of risk due to family history od osteoporosis, risk due </a:t>
            </a:r>
            <a:r>
              <a:rPr lang="en-US" b="1" dirty="0" err="1"/>
              <a:t>ti</a:t>
            </a:r>
            <a:r>
              <a:rPr lang="en-US" b="1" dirty="0"/>
              <a:t> low calcium intake  and Risk due to Vitamin D </a:t>
            </a:r>
            <a:r>
              <a:rPr lang="en-US" b="1" dirty="0" err="1"/>
              <a:t>insufficiencyduring</a:t>
            </a:r>
            <a:r>
              <a:rPr lang="en-US" b="1" dirty="0"/>
              <a:t> administration of </a:t>
            </a:r>
            <a:r>
              <a:rPr lang="en-US" b="1" dirty="0" err="1"/>
              <a:t>dexa</a:t>
            </a:r>
            <a:r>
              <a:rPr lang="en-US" b="1" dirty="0"/>
              <a:t> and risk count</a:t>
            </a:r>
          </a:p>
        </p:txBody>
      </p:sp>
      <p:sp>
        <p:nvSpPr>
          <p:cNvPr id="3" name="Footer Placeholder 2">
            <a:extLst>
              <a:ext uri="{FF2B5EF4-FFF2-40B4-BE49-F238E27FC236}">
                <a16:creationId xmlns:a16="http://schemas.microsoft.com/office/drawing/2014/main" id="{16F47334-5206-4B12-ABE8-685CF1FA0B7F}"/>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39995093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29D23-D629-450A-AC00-52E43C53B530}"/>
              </a:ext>
            </a:extLst>
          </p:cNvPr>
          <p:cNvSpPr>
            <a:spLocks noGrp="1"/>
          </p:cNvSpPr>
          <p:nvPr>
            <p:ph type="title"/>
          </p:nvPr>
        </p:nvSpPr>
        <p:spPr/>
        <p:txBody>
          <a:bodyPr/>
          <a:lstStyle/>
          <a:p>
            <a:r>
              <a:rPr lang="en-US" b="1" dirty="0">
                <a:solidFill>
                  <a:schemeClr val="accent2"/>
                </a:solidFill>
              </a:rPr>
              <a:t>Analysis of Means group-wise</a:t>
            </a:r>
            <a:endParaRPr lang="en-US" dirty="0">
              <a:solidFill>
                <a:schemeClr val="accent2"/>
              </a:solidFill>
            </a:endParaRPr>
          </a:p>
        </p:txBody>
      </p:sp>
      <p:pic>
        <p:nvPicPr>
          <p:cNvPr id="5" name="Content Placeholder 4">
            <a:extLst>
              <a:ext uri="{FF2B5EF4-FFF2-40B4-BE49-F238E27FC236}">
                <a16:creationId xmlns:a16="http://schemas.microsoft.com/office/drawing/2014/main" id="{0C810E8D-4E9D-46D7-9D19-D6BCE221B3FF}"/>
              </a:ext>
            </a:extLst>
          </p:cNvPr>
          <p:cNvPicPr>
            <a:picLocks noGrp="1" noChangeAspect="1"/>
          </p:cNvPicPr>
          <p:nvPr>
            <p:ph idx="1"/>
          </p:nvPr>
        </p:nvPicPr>
        <p:blipFill rotWithShape="1">
          <a:blip r:embed="rId2"/>
          <a:srcRect l="9870" t="20403" r="62250" b="67720"/>
          <a:stretch/>
        </p:blipFill>
        <p:spPr>
          <a:xfrm>
            <a:off x="675861" y="2317192"/>
            <a:ext cx="3727174" cy="893148"/>
          </a:xfrm>
        </p:spPr>
      </p:pic>
      <p:pic>
        <p:nvPicPr>
          <p:cNvPr id="7" name="Picture 6">
            <a:extLst>
              <a:ext uri="{FF2B5EF4-FFF2-40B4-BE49-F238E27FC236}">
                <a16:creationId xmlns:a16="http://schemas.microsoft.com/office/drawing/2014/main" id="{85D3F2BC-4C8B-4059-BCEF-214C21EDE8D1}"/>
              </a:ext>
            </a:extLst>
          </p:cNvPr>
          <p:cNvPicPr>
            <a:picLocks noChangeAspect="1"/>
          </p:cNvPicPr>
          <p:nvPr/>
        </p:nvPicPr>
        <p:blipFill rotWithShape="1">
          <a:blip r:embed="rId2"/>
          <a:srcRect l="10843" t="38551" r="59728" b="48426"/>
          <a:stretch/>
        </p:blipFill>
        <p:spPr>
          <a:xfrm>
            <a:off x="745435" y="3647661"/>
            <a:ext cx="3588026" cy="893148"/>
          </a:xfrm>
          <a:prstGeom prst="rect">
            <a:avLst/>
          </a:prstGeom>
        </p:spPr>
      </p:pic>
      <p:pic>
        <p:nvPicPr>
          <p:cNvPr id="9" name="Picture 8">
            <a:extLst>
              <a:ext uri="{FF2B5EF4-FFF2-40B4-BE49-F238E27FC236}">
                <a16:creationId xmlns:a16="http://schemas.microsoft.com/office/drawing/2014/main" id="{4FA9807A-8DC4-4974-AC82-AC082EE08F00}"/>
              </a:ext>
            </a:extLst>
          </p:cNvPr>
          <p:cNvPicPr>
            <a:picLocks noChangeAspect="1"/>
          </p:cNvPicPr>
          <p:nvPr/>
        </p:nvPicPr>
        <p:blipFill rotWithShape="1">
          <a:blip r:embed="rId2"/>
          <a:srcRect l="11494" t="57681" r="64456" b="29295"/>
          <a:stretch/>
        </p:blipFill>
        <p:spPr>
          <a:xfrm>
            <a:off x="838200" y="5059018"/>
            <a:ext cx="2932044" cy="893148"/>
          </a:xfrm>
          <a:prstGeom prst="rect">
            <a:avLst/>
          </a:prstGeom>
        </p:spPr>
      </p:pic>
      <p:sp>
        <p:nvSpPr>
          <p:cNvPr id="6" name="TextBox 5">
            <a:extLst>
              <a:ext uri="{FF2B5EF4-FFF2-40B4-BE49-F238E27FC236}">
                <a16:creationId xmlns:a16="http://schemas.microsoft.com/office/drawing/2014/main" id="{5EC603C2-73AB-4B00-8EC8-32F041F48575}"/>
              </a:ext>
            </a:extLst>
          </p:cNvPr>
          <p:cNvSpPr txBox="1"/>
          <p:nvPr/>
        </p:nvSpPr>
        <p:spPr>
          <a:xfrm>
            <a:off x="7563678" y="2435086"/>
            <a:ext cx="3535018" cy="2031325"/>
          </a:xfrm>
          <a:prstGeom prst="rect">
            <a:avLst/>
          </a:prstGeom>
          <a:solidFill>
            <a:schemeClr val="accent2">
              <a:lumMod val="40000"/>
              <a:lumOff val="60000"/>
            </a:schemeClr>
          </a:solidFill>
        </p:spPr>
        <p:txBody>
          <a:bodyPr wrap="square" rtlCol="0">
            <a:spAutoFit/>
          </a:bodyPr>
          <a:lstStyle/>
          <a:p>
            <a:r>
              <a:rPr lang="en-US" b="1" dirty="0"/>
              <a:t>Mean group wise analysis of risk due to chronic liver disease , risk due to family history of osteoporosis and risk due to low calcium intake  during administration of </a:t>
            </a:r>
            <a:r>
              <a:rPr lang="en-US" b="1" dirty="0" err="1"/>
              <a:t>dexa</a:t>
            </a:r>
            <a:r>
              <a:rPr lang="en-US" b="1" dirty="0"/>
              <a:t> and risk count</a:t>
            </a:r>
          </a:p>
        </p:txBody>
      </p:sp>
      <p:sp>
        <p:nvSpPr>
          <p:cNvPr id="3" name="Footer Placeholder 2">
            <a:extLst>
              <a:ext uri="{FF2B5EF4-FFF2-40B4-BE49-F238E27FC236}">
                <a16:creationId xmlns:a16="http://schemas.microsoft.com/office/drawing/2014/main" id="{F7C1D7CA-9C53-4A02-A89C-B9887C24559C}"/>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31324718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C7A9A-3A80-4615-99AD-03E92F939C26}"/>
              </a:ext>
            </a:extLst>
          </p:cNvPr>
          <p:cNvSpPr>
            <a:spLocks noGrp="1"/>
          </p:cNvSpPr>
          <p:nvPr>
            <p:ph type="title"/>
          </p:nvPr>
        </p:nvSpPr>
        <p:spPr/>
        <p:txBody>
          <a:bodyPr/>
          <a:lstStyle/>
          <a:p>
            <a:r>
              <a:rPr lang="en-US" b="1" dirty="0">
                <a:solidFill>
                  <a:schemeClr val="accent2"/>
                </a:solidFill>
              </a:rPr>
              <a:t>Analysis of Means group-wise</a:t>
            </a:r>
            <a:endParaRPr lang="en-US" dirty="0">
              <a:solidFill>
                <a:schemeClr val="accent2"/>
              </a:solidFill>
            </a:endParaRPr>
          </a:p>
        </p:txBody>
      </p:sp>
      <p:pic>
        <p:nvPicPr>
          <p:cNvPr id="7" name="Picture 6">
            <a:extLst>
              <a:ext uri="{FF2B5EF4-FFF2-40B4-BE49-F238E27FC236}">
                <a16:creationId xmlns:a16="http://schemas.microsoft.com/office/drawing/2014/main" id="{0451130C-D17C-4FC2-B9AF-EFED7FAA6CE0}"/>
              </a:ext>
            </a:extLst>
          </p:cNvPr>
          <p:cNvPicPr>
            <a:picLocks noChangeAspect="1"/>
          </p:cNvPicPr>
          <p:nvPr/>
        </p:nvPicPr>
        <p:blipFill rotWithShape="1">
          <a:blip r:embed="rId2"/>
          <a:srcRect l="11658" t="24652" r="64619" b="63478"/>
          <a:stretch/>
        </p:blipFill>
        <p:spPr>
          <a:xfrm>
            <a:off x="838200" y="2191745"/>
            <a:ext cx="2980269" cy="838734"/>
          </a:xfrm>
          <a:prstGeom prst="rect">
            <a:avLst/>
          </a:prstGeom>
        </p:spPr>
      </p:pic>
      <p:pic>
        <p:nvPicPr>
          <p:cNvPr id="9" name="Picture 8">
            <a:extLst>
              <a:ext uri="{FF2B5EF4-FFF2-40B4-BE49-F238E27FC236}">
                <a16:creationId xmlns:a16="http://schemas.microsoft.com/office/drawing/2014/main" id="{4F3AFD1D-5E2B-4386-AC2B-E7C47EEF7416}"/>
              </a:ext>
            </a:extLst>
          </p:cNvPr>
          <p:cNvPicPr>
            <a:picLocks noChangeAspect="1"/>
          </p:cNvPicPr>
          <p:nvPr/>
        </p:nvPicPr>
        <p:blipFill rotWithShape="1">
          <a:blip r:embed="rId2"/>
          <a:srcRect l="11413" t="43464" r="61033" b="45941"/>
          <a:stretch/>
        </p:blipFill>
        <p:spPr>
          <a:xfrm>
            <a:off x="731874" y="3531537"/>
            <a:ext cx="2908853" cy="726593"/>
          </a:xfrm>
          <a:prstGeom prst="rect">
            <a:avLst/>
          </a:prstGeom>
        </p:spPr>
      </p:pic>
      <p:pic>
        <p:nvPicPr>
          <p:cNvPr id="11" name="Picture 10">
            <a:extLst>
              <a:ext uri="{FF2B5EF4-FFF2-40B4-BE49-F238E27FC236}">
                <a16:creationId xmlns:a16="http://schemas.microsoft.com/office/drawing/2014/main" id="{F3798EDE-815C-426E-9062-B9B905AB09D1}"/>
              </a:ext>
            </a:extLst>
          </p:cNvPr>
          <p:cNvPicPr>
            <a:picLocks noChangeAspect="1"/>
          </p:cNvPicPr>
          <p:nvPr/>
        </p:nvPicPr>
        <p:blipFill rotWithShape="1">
          <a:blip r:embed="rId2"/>
          <a:srcRect l="10597" t="81810" r="66740" b="7595"/>
          <a:stretch/>
        </p:blipFill>
        <p:spPr>
          <a:xfrm>
            <a:off x="590884" y="4930427"/>
            <a:ext cx="3049843" cy="726593"/>
          </a:xfrm>
          <a:prstGeom prst="rect">
            <a:avLst/>
          </a:prstGeom>
        </p:spPr>
      </p:pic>
      <p:sp>
        <p:nvSpPr>
          <p:cNvPr id="8" name="TextBox 7">
            <a:extLst>
              <a:ext uri="{FF2B5EF4-FFF2-40B4-BE49-F238E27FC236}">
                <a16:creationId xmlns:a16="http://schemas.microsoft.com/office/drawing/2014/main" id="{2FF7B52B-C046-438C-9DE2-6329B277647C}"/>
              </a:ext>
            </a:extLst>
          </p:cNvPr>
          <p:cNvSpPr txBox="1"/>
          <p:nvPr/>
        </p:nvSpPr>
        <p:spPr>
          <a:xfrm>
            <a:off x="7563678" y="2435086"/>
            <a:ext cx="3535018" cy="1754326"/>
          </a:xfrm>
          <a:prstGeom prst="rect">
            <a:avLst/>
          </a:prstGeom>
          <a:solidFill>
            <a:schemeClr val="accent2">
              <a:lumMod val="40000"/>
              <a:lumOff val="60000"/>
            </a:schemeClr>
          </a:solidFill>
        </p:spPr>
        <p:txBody>
          <a:bodyPr wrap="square" rtlCol="0">
            <a:spAutoFit/>
          </a:bodyPr>
          <a:lstStyle/>
          <a:p>
            <a:r>
              <a:rPr lang="en-US" b="1" dirty="0"/>
              <a:t>Mean group wise analysis of risk due to excessive thinness, risk due to hysterectomy oophorectomy and risk due to immobilization  during administration of </a:t>
            </a:r>
            <a:r>
              <a:rPr lang="en-US" b="1" dirty="0" err="1"/>
              <a:t>dexa</a:t>
            </a:r>
            <a:r>
              <a:rPr lang="en-US" b="1" dirty="0"/>
              <a:t> and risk count</a:t>
            </a:r>
          </a:p>
        </p:txBody>
      </p:sp>
      <p:sp>
        <p:nvSpPr>
          <p:cNvPr id="6" name="Footer Placeholder 5">
            <a:extLst>
              <a:ext uri="{FF2B5EF4-FFF2-40B4-BE49-F238E27FC236}">
                <a16:creationId xmlns:a16="http://schemas.microsoft.com/office/drawing/2014/main" id="{26412579-37C8-4CAA-B54E-76DB8D0BB235}"/>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37953815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53420-4FBF-4692-B63F-9975B8BC5B3C}"/>
              </a:ext>
            </a:extLst>
          </p:cNvPr>
          <p:cNvSpPr>
            <a:spLocks noGrp="1"/>
          </p:cNvSpPr>
          <p:nvPr>
            <p:ph type="title"/>
          </p:nvPr>
        </p:nvSpPr>
        <p:spPr/>
        <p:txBody>
          <a:bodyPr>
            <a:normAutofit fontScale="90000"/>
          </a:bodyPr>
          <a:lstStyle/>
          <a:p>
            <a:r>
              <a:rPr lang="en-US" sz="4900" b="1" i="0" dirty="0">
                <a:solidFill>
                  <a:schemeClr val="accent2"/>
                </a:solidFill>
                <a:effectLst/>
              </a:rPr>
              <a:t>Analyzing dependency of variable</a:t>
            </a:r>
            <a:br>
              <a:rPr lang="en-US" sz="4900" b="1" i="0" dirty="0">
                <a:solidFill>
                  <a:schemeClr val="accent2"/>
                </a:solidFill>
                <a:effectLst/>
              </a:rPr>
            </a:br>
            <a:r>
              <a:rPr lang="en-US" sz="4900" b="1" i="0" dirty="0">
                <a:solidFill>
                  <a:schemeClr val="accent2"/>
                </a:solidFill>
                <a:effectLst/>
              </a:rPr>
              <a:t> (After Transformation</a:t>
            </a:r>
            <a:r>
              <a:rPr lang="en-US" b="1" i="0" dirty="0">
                <a:solidFill>
                  <a:schemeClr val="accent2"/>
                </a:solidFill>
                <a:effectLst/>
              </a:rPr>
              <a:t>)</a:t>
            </a:r>
            <a:endParaRPr lang="en-US" dirty="0"/>
          </a:p>
        </p:txBody>
      </p:sp>
      <p:pic>
        <p:nvPicPr>
          <p:cNvPr id="5" name="Content Placeholder 4">
            <a:extLst>
              <a:ext uri="{FF2B5EF4-FFF2-40B4-BE49-F238E27FC236}">
                <a16:creationId xmlns:a16="http://schemas.microsoft.com/office/drawing/2014/main" id="{5CC80C8C-D623-422E-BBFD-6AC6CB42D818}"/>
              </a:ext>
            </a:extLst>
          </p:cNvPr>
          <p:cNvPicPr>
            <a:picLocks noGrp="1" noChangeAspect="1"/>
          </p:cNvPicPr>
          <p:nvPr>
            <p:ph idx="1"/>
          </p:nvPr>
        </p:nvPicPr>
        <p:blipFill rotWithShape="1">
          <a:blip r:embed="rId2"/>
          <a:srcRect l="491" t="11265" r="9185" b="3764"/>
          <a:stretch/>
        </p:blipFill>
        <p:spPr>
          <a:xfrm>
            <a:off x="636104" y="1967948"/>
            <a:ext cx="8903055" cy="4711148"/>
          </a:xfrm>
        </p:spPr>
      </p:pic>
      <p:sp>
        <p:nvSpPr>
          <p:cNvPr id="3" name="Footer Placeholder 2">
            <a:extLst>
              <a:ext uri="{FF2B5EF4-FFF2-40B4-BE49-F238E27FC236}">
                <a16:creationId xmlns:a16="http://schemas.microsoft.com/office/drawing/2014/main" id="{CB176D4D-30B4-48AB-B314-CF3493647B37}"/>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39831005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02ED4-3429-4568-93CF-345DEDD8F560}"/>
              </a:ext>
            </a:extLst>
          </p:cNvPr>
          <p:cNvSpPr>
            <a:spLocks noGrp="1"/>
          </p:cNvSpPr>
          <p:nvPr>
            <p:ph type="title"/>
          </p:nvPr>
        </p:nvSpPr>
        <p:spPr/>
        <p:txBody>
          <a:bodyPr/>
          <a:lstStyle/>
          <a:p>
            <a:r>
              <a:rPr lang="en-US" b="1" i="0" dirty="0">
                <a:solidFill>
                  <a:schemeClr val="accent2"/>
                </a:solidFill>
                <a:effectLst/>
              </a:rPr>
              <a:t>Model Creation-Logistic Regression</a:t>
            </a:r>
            <a:endParaRPr lang="en-US" dirty="0">
              <a:solidFill>
                <a:schemeClr val="accent2"/>
              </a:solidFill>
            </a:endParaRPr>
          </a:p>
        </p:txBody>
      </p:sp>
      <p:sp>
        <p:nvSpPr>
          <p:cNvPr id="3" name="Content Placeholder 2">
            <a:extLst>
              <a:ext uri="{FF2B5EF4-FFF2-40B4-BE49-F238E27FC236}">
                <a16:creationId xmlns:a16="http://schemas.microsoft.com/office/drawing/2014/main" id="{C4C3C38F-D558-44D4-9245-1EA9C206A9E9}"/>
              </a:ext>
            </a:extLst>
          </p:cNvPr>
          <p:cNvSpPr>
            <a:spLocks noGrp="1"/>
          </p:cNvSpPr>
          <p:nvPr>
            <p:ph idx="1"/>
          </p:nvPr>
        </p:nvSpPr>
        <p:spPr>
          <a:xfrm>
            <a:off x="686136" y="1803928"/>
            <a:ext cx="10515600" cy="4351338"/>
          </a:xfrm>
        </p:spPr>
        <p:txBody>
          <a:bodyPr/>
          <a:lstStyle/>
          <a:p>
            <a:pPr marL="0" indent="0">
              <a:buNone/>
            </a:pPr>
            <a:r>
              <a:rPr lang="en-US" b="1" i="0" dirty="0">
                <a:solidFill>
                  <a:srgbClr val="000000"/>
                </a:solidFill>
                <a:effectLst/>
                <a:latin typeface="Helvetica Neue"/>
              </a:rPr>
              <a:t>                                                                    </a:t>
            </a:r>
          </a:p>
          <a:p>
            <a:pPr marL="0" indent="0">
              <a:buNone/>
            </a:pPr>
            <a:endParaRPr lang="en-US" dirty="0"/>
          </a:p>
        </p:txBody>
      </p:sp>
      <p:pic>
        <p:nvPicPr>
          <p:cNvPr id="5" name="Picture 4">
            <a:extLst>
              <a:ext uri="{FF2B5EF4-FFF2-40B4-BE49-F238E27FC236}">
                <a16:creationId xmlns:a16="http://schemas.microsoft.com/office/drawing/2014/main" id="{C6A11280-38A9-427A-BE81-4E20E6F052B1}"/>
              </a:ext>
            </a:extLst>
          </p:cNvPr>
          <p:cNvPicPr>
            <a:picLocks noChangeAspect="1"/>
          </p:cNvPicPr>
          <p:nvPr/>
        </p:nvPicPr>
        <p:blipFill rotWithShape="1">
          <a:blip r:embed="rId2"/>
          <a:srcRect l="9009" t="24652" r="53940" b="4203"/>
          <a:stretch/>
        </p:blipFill>
        <p:spPr>
          <a:xfrm>
            <a:off x="384313" y="1803928"/>
            <a:ext cx="6082748" cy="3799371"/>
          </a:xfrm>
          <a:prstGeom prst="rect">
            <a:avLst/>
          </a:prstGeom>
        </p:spPr>
      </p:pic>
      <p:pic>
        <p:nvPicPr>
          <p:cNvPr id="7" name="Picture 6">
            <a:extLst>
              <a:ext uri="{FF2B5EF4-FFF2-40B4-BE49-F238E27FC236}">
                <a16:creationId xmlns:a16="http://schemas.microsoft.com/office/drawing/2014/main" id="{FF975B15-408E-4BDB-887A-1CBE29EFA257}"/>
              </a:ext>
            </a:extLst>
          </p:cNvPr>
          <p:cNvPicPr>
            <a:picLocks noChangeAspect="1"/>
          </p:cNvPicPr>
          <p:nvPr/>
        </p:nvPicPr>
        <p:blipFill rotWithShape="1">
          <a:blip r:embed="rId3"/>
          <a:srcRect l="11006" t="36231" r="54348" b="24654"/>
          <a:stretch/>
        </p:blipFill>
        <p:spPr>
          <a:xfrm>
            <a:off x="6177852" y="1916746"/>
            <a:ext cx="5863751" cy="3723767"/>
          </a:xfrm>
          <a:prstGeom prst="rect">
            <a:avLst/>
          </a:prstGeom>
        </p:spPr>
      </p:pic>
      <p:sp>
        <p:nvSpPr>
          <p:cNvPr id="4" name="TextBox 3">
            <a:extLst>
              <a:ext uri="{FF2B5EF4-FFF2-40B4-BE49-F238E27FC236}">
                <a16:creationId xmlns:a16="http://schemas.microsoft.com/office/drawing/2014/main" id="{C8576E27-6EDC-4AA8-8665-DFDCB90CF125}"/>
              </a:ext>
            </a:extLst>
          </p:cNvPr>
          <p:cNvSpPr txBox="1"/>
          <p:nvPr/>
        </p:nvSpPr>
        <p:spPr>
          <a:xfrm>
            <a:off x="478464" y="5806841"/>
            <a:ext cx="5617535" cy="923330"/>
          </a:xfrm>
          <a:prstGeom prst="rect">
            <a:avLst/>
          </a:prstGeom>
          <a:solidFill>
            <a:schemeClr val="accent2">
              <a:lumMod val="40000"/>
              <a:lumOff val="60000"/>
            </a:schemeClr>
          </a:solidFill>
        </p:spPr>
        <p:txBody>
          <a:bodyPr wrap="square" rtlCol="0">
            <a:spAutoFit/>
          </a:bodyPr>
          <a:lstStyle/>
          <a:p>
            <a:r>
              <a:rPr lang="en-US" dirty="0"/>
              <a:t>Logistic Regression Model shows the Accuracy, Recall, Precision ,f1 score and Support of Non-Persistent and Persistence of drugs.</a:t>
            </a:r>
          </a:p>
        </p:txBody>
      </p:sp>
      <p:sp>
        <p:nvSpPr>
          <p:cNvPr id="6" name="Footer Placeholder 5">
            <a:extLst>
              <a:ext uri="{FF2B5EF4-FFF2-40B4-BE49-F238E27FC236}">
                <a16:creationId xmlns:a16="http://schemas.microsoft.com/office/drawing/2014/main" id="{14E0CA0C-FDC6-427F-9A95-B731E0EADEB8}"/>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42348924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96DD5-E814-4185-AE9A-BEBA39981B91}"/>
              </a:ext>
            </a:extLst>
          </p:cNvPr>
          <p:cNvSpPr>
            <a:spLocks noGrp="1"/>
          </p:cNvSpPr>
          <p:nvPr>
            <p:ph type="title"/>
          </p:nvPr>
        </p:nvSpPr>
        <p:spPr/>
        <p:txBody>
          <a:bodyPr/>
          <a:lstStyle/>
          <a:p>
            <a:r>
              <a:rPr lang="en-US" b="1" i="0" dirty="0">
                <a:solidFill>
                  <a:schemeClr val="accent2"/>
                </a:solidFill>
                <a:effectLst/>
              </a:rPr>
              <a:t>Model Creation- </a:t>
            </a:r>
            <a:r>
              <a:rPr lang="en-US" b="1" i="0" dirty="0" err="1">
                <a:solidFill>
                  <a:schemeClr val="accent2"/>
                </a:solidFill>
                <a:effectLst/>
              </a:rPr>
              <a:t>RidgeClassifier</a:t>
            </a:r>
            <a:endParaRPr lang="en-US" dirty="0">
              <a:solidFill>
                <a:schemeClr val="accent2"/>
              </a:solidFill>
            </a:endParaRPr>
          </a:p>
        </p:txBody>
      </p:sp>
      <p:pic>
        <p:nvPicPr>
          <p:cNvPr id="5" name="Content Placeholder 4">
            <a:extLst>
              <a:ext uri="{FF2B5EF4-FFF2-40B4-BE49-F238E27FC236}">
                <a16:creationId xmlns:a16="http://schemas.microsoft.com/office/drawing/2014/main" id="{49644708-0D6F-4DB9-84E0-420B39799B18}"/>
              </a:ext>
            </a:extLst>
          </p:cNvPr>
          <p:cNvPicPr>
            <a:picLocks noGrp="1" noChangeAspect="1"/>
          </p:cNvPicPr>
          <p:nvPr>
            <p:ph idx="1"/>
          </p:nvPr>
        </p:nvPicPr>
        <p:blipFill rotWithShape="1">
          <a:blip r:embed="rId2"/>
          <a:srcRect l="14110" t="13093" r="46959" b="3764"/>
          <a:stretch/>
        </p:blipFill>
        <p:spPr>
          <a:xfrm>
            <a:off x="1321905" y="1588161"/>
            <a:ext cx="4568532" cy="5488268"/>
          </a:xfrm>
        </p:spPr>
      </p:pic>
      <p:sp>
        <p:nvSpPr>
          <p:cNvPr id="4" name="TextBox 3">
            <a:extLst>
              <a:ext uri="{FF2B5EF4-FFF2-40B4-BE49-F238E27FC236}">
                <a16:creationId xmlns:a16="http://schemas.microsoft.com/office/drawing/2014/main" id="{869F1EAE-DDBB-4340-A2AC-C6F3BBF77F9B}"/>
              </a:ext>
            </a:extLst>
          </p:cNvPr>
          <p:cNvSpPr txBox="1"/>
          <p:nvPr/>
        </p:nvSpPr>
        <p:spPr>
          <a:xfrm>
            <a:off x="6422064" y="2872255"/>
            <a:ext cx="5617535" cy="923330"/>
          </a:xfrm>
          <a:prstGeom prst="rect">
            <a:avLst/>
          </a:prstGeom>
          <a:solidFill>
            <a:schemeClr val="accent2">
              <a:lumMod val="40000"/>
              <a:lumOff val="60000"/>
            </a:schemeClr>
          </a:solidFill>
        </p:spPr>
        <p:txBody>
          <a:bodyPr wrap="square" rtlCol="0">
            <a:spAutoFit/>
          </a:bodyPr>
          <a:lstStyle/>
          <a:p>
            <a:r>
              <a:rPr lang="en-US" dirty="0"/>
              <a:t>Ridge Classifier Model  shows the Accuracy, Recall, Precision ,f1 score and Support of Non-Persistent and Persistence of drugs.</a:t>
            </a:r>
          </a:p>
        </p:txBody>
      </p:sp>
      <p:sp>
        <p:nvSpPr>
          <p:cNvPr id="3" name="Footer Placeholder 2">
            <a:extLst>
              <a:ext uri="{FF2B5EF4-FFF2-40B4-BE49-F238E27FC236}">
                <a16:creationId xmlns:a16="http://schemas.microsoft.com/office/drawing/2014/main" id="{64F87D74-37DC-427F-B46F-C41394728F4F}"/>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17120684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6E06E-1709-4F45-8FB6-D72ABECD54E2}"/>
              </a:ext>
            </a:extLst>
          </p:cNvPr>
          <p:cNvSpPr>
            <a:spLocks noGrp="1"/>
          </p:cNvSpPr>
          <p:nvPr>
            <p:ph type="title"/>
          </p:nvPr>
        </p:nvSpPr>
        <p:spPr/>
        <p:txBody>
          <a:bodyPr/>
          <a:lstStyle/>
          <a:p>
            <a:r>
              <a:rPr lang="en-US" b="1" i="0" dirty="0">
                <a:solidFill>
                  <a:srgbClr val="000000"/>
                </a:solidFill>
                <a:effectLst/>
                <a:latin typeface="Helvetica Neue"/>
              </a:rPr>
              <a:t>Model Creation-SDG Classifier</a:t>
            </a:r>
            <a:endParaRPr lang="en-US" dirty="0"/>
          </a:p>
        </p:txBody>
      </p:sp>
      <p:pic>
        <p:nvPicPr>
          <p:cNvPr id="5" name="Content Placeholder 4">
            <a:extLst>
              <a:ext uri="{FF2B5EF4-FFF2-40B4-BE49-F238E27FC236}">
                <a16:creationId xmlns:a16="http://schemas.microsoft.com/office/drawing/2014/main" id="{6F880150-FA84-4A0C-84F3-B5CC7A4D4B22}"/>
              </a:ext>
            </a:extLst>
          </p:cNvPr>
          <p:cNvPicPr>
            <a:picLocks noGrp="1" noChangeAspect="1"/>
          </p:cNvPicPr>
          <p:nvPr>
            <p:ph idx="1"/>
          </p:nvPr>
        </p:nvPicPr>
        <p:blipFill rotWithShape="1">
          <a:blip r:embed="rId2"/>
          <a:srcRect l="11156" t="12407" r="51970" b="4906"/>
          <a:stretch/>
        </p:blipFill>
        <p:spPr>
          <a:xfrm>
            <a:off x="1401418" y="1475561"/>
            <a:ext cx="5148469" cy="5302926"/>
          </a:xfrm>
        </p:spPr>
      </p:pic>
      <p:sp>
        <p:nvSpPr>
          <p:cNvPr id="4" name="TextBox 3">
            <a:extLst>
              <a:ext uri="{FF2B5EF4-FFF2-40B4-BE49-F238E27FC236}">
                <a16:creationId xmlns:a16="http://schemas.microsoft.com/office/drawing/2014/main" id="{277B6988-B38B-4F08-A499-315C6767CE83}"/>
              </a:ext>
            </a:extLst>
          </p:cNvPr>
          <p:cNvSpPr txBox="1"/>
          <p:nvPr/>
        </p:nvSpPr>
        <p:spPr>
          <a:xfrm>
            <a:off x="6549887" y="3665359"/>
            <a:ext cx="5617535" cy="923330"/>
          </a:xfrm>
          <a:prstGeom prst="rect">
            <a:avLst/>
          </a:prstGeom>
          <a:solidFill>
            <a:schemeClr val="accent2">
              <a:lumMod val="40000"/>
              <a:lumOff val="60000"/>
            </a:schemeClr>
          </a:solidFill>
        </p:spPr>
        <p:txBody>
          <a:bodyPr wrap="square" rtlCol="0">
            <a:spAutoFit/>
          </a:bodyPr>
          <a:lstStyle/>
          <a:p>
            <a:r>
              <a:rPr lang="en-US" dirty="0"/>
              <a:t>SDG Classifier Model shows the Accuracy, Recall, Precision ,f1 score and Support of Non-Persistent and Persistence of drugs.</a:t>
            </a:r>
          </a:p>
        </p:txBody>
      </p:sp>
      <p:sp>
        <p:nvSpPr>
          <p:cNvPr id="3" name="Footer Placeholder 2">
            <a:extLst>
              <a:ext uri="{FF2B5EF4-FFF2-40B4-BE49-F238E27FC236}">
                <a16:creationId xmlns:a16="http://schemas.microsoft.com/office/drawing/2014/main" id="{C28A5B38-3C92-49E5-A8F1-C18CC713DB80}"/>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15173408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3F6EE-FD65-4F51-B7CE-3615407B6B39}"/>
              </a:ext>
            </a:extLst>
          </p:cNvPr>
          <p:cNvSpPr>
            <a:spLocks noGrp="1"/>
          </p:cNvSpPr>
          <p:nvPr>
            <p:ph type="title"/>
          </p:nvPr>
        </p:nvSpPr>
        <p:spPr>
          <a:xfrm>
            <a:off x="258417" y="198783"/>
            <a:ext cx="11519453" cy="1491906"/>
          </a:xfrm>
        </p:spPr>
        <p:txBody>
          <a:bodyPr>
            <a:normAutofit fontScale="90000"/>
          </a:bodyPr>
          <a:lstStyle/>
          <a:p>
            <a:r>
              <a:rPr lang="en-US" b="1" i="0" dirty="0">
                <a:solidFill>
                  <a:srgbClr val="000000"/>
                </a:solidFill>
                <a:effectLst/>
                <a:latin typeface="inherit"/>
              </a:rPr>
              <a:t>Ensemble and Boosting Models Random Forest Classifier</a:t>
            </a:r>
            <a:br>
              <a:rPr lang="en-US" b="1" i="0" dirty="0">
                <a:solidFill>
                  <a:srgbClr val="000000"/>
                </a:solidFill>
                <a:effectLst/>
                <a:latin typeface="inherit"/>
              </a:rPr>
            </a:br>
            <a:endParaRPr lang="en-US" dirty="0"/>
          </a:p>
        </p:txBody>
      </p:sp>
      <p:pic>
        <p:nvPicPr>
          <p:cNvPr id="5" name="Content Placeholder 4">
            <a:extLst>
              <a:ext uri="{FF2B5EF4-FFF2-40B4-BE49-F238E27FC236}">
                <a16:creationId xmlns:a16="http://schemas.microsoft.com/office/drawing/2014/main" id="{AC19CA8E-BC7A-46D1-8A06-58A531C00F14}"/>
              </a:ext>
            </a:extLst>
          </p:cNvPr>
          <p:cNvPicPr>
            <a:picLocks noGrp="1" noChangeAspect="1"/>
          </p:cNvPicPr>
          <p:nvPr>
            <p:ph idx="1"/>
          </p:nvPr>
        </p:nvPicPr>
        <p:blipFill rotWithShape="1">
          <a:blip r:embed="rId2"/>
          <a:srcRect l="10770" t="14463" r="53126" b="5363"/>
          <a:stretch/>
        </p:blipFill>
        <p:spPr>
          <a:xfrm>
            <a:off x="83876" y="1212111"/>
            <a:ext cx="5934268" cy="5447105"/>
          </a:xfrm>
        </p:spPr>
      </p:pic>
      <p:sp>
        <p:nvSpPr>
          <p:cNvPr id="4" name="TextBox 3">
            <a:extLst>
              <a:ext uri="{FF2B5EF4-FFF2-40B4-BE49-F238E27FC236}">
                <a16:creationId xmlns:a16="http://schemas.microsoft.com/office/drawing/2014/main" id="{F6B0B219-7AFA-49AE-AEEE-0621DA86EA21}"/>
              </a:ext>
            </a:extLst>
          </p:cNvPr>
          <p:cNvSpPr txBox="1"/>
          <p:nvPr/>
        </p:nvSpPr>
        <p:spPr>
          <a:xfrm>
            <a:off x="6173858" y="2789957"/>
            <a:ext cx="5617535" cy="923330"/>
          </a:xfrm>
          <a:prstGeom prst="rect">
            <a:avLst/>
          </a:prstGeom>
          <a:solidFill>
            <a:schemeClr val="accent2">
              <a:lumMod val="40000"/>
              <a:lumOff val="60000"/>
            </a:schemeClr>
          </a:solidFill>
        </p:spPr>
        <p:txBody>
          <a:bodyPr wrap="square" rtlCol="0">
            <a:spAutoFit/>
          </a:bodyPr>
          <a:lstStyle/>
          <a:p>
            <a:r>
              <a:rPr lang="en-US" dirty="0"/>
              <a:t>Random Forest Classifier Model shows the Accuracy, Recall, Precision ,f1 score and Support of Non-Persistent and Persistence of drugs.</a:t>
            </a:r>
          </a:p>
        </p:txBody>
      </p:sp>
      <p:sp>
        <p:nvSpPr>
          <p:cNvPr id="3" name="Footer Placeholder 2">
            <a:extLst>
              <a:ext uri="{FF2B5EF4-FFF2-40B4-BE49-F238E27FC236}">
                <a16:creationId xmlns:a16="http://schemas.microsoft.com/office/drawing/2014/main" id="{3EDA9F01-F7DA-4880-8D45-229E23AB7E73}"/>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3383427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C4EBD-AB2D-4A90-9E1F-74A069C3556F}"/>
              </a:ext>
            </a:extLst>
          </p:cNvPr>
          <p:cNvSpPr>
            <a:spLocks noGrp="1"/>
          </p:cNvSpPr>
          <p:nvPr>
            <p:ph type="title"/>
          </p:nvPr>
        </p:nvSpPr>
        <p:spPr/>
        <p:txBody>
          <a:bodyPr/>
          <a:lstStyle/>
          <a:p>
            <a:r>
              <a:rPr lang="en-US" b="1" dirty="0"/>
              <a:t>Bagging Classifier</a:t>
            </a:r>
          </a:p>
        </p:txBody>
      </p:sp>
      <p:pic>
        <p:nvPicPr>
          <p:cNvPr id="5" name="Content Placeholder 4">
            <a:extLst>
              <a:ext uri="{FF2B5EF4-FFF2-40B4-BE49-F238E27FC236}">
                <a16:creationId xmlns:a16="http://schemas.microsoft.com/office/drawing/2014/main" id="{FF1DA63A-00F3-4E37-BE12-E5E3E800CC5B}"/>
              </a:ext>
            </a:extLst>
          </p:cNvPr>
          <p:cNvPicPr>
            <a:picLocks noGrp="1" noChangeAspect="1"/>
          </p:cNvPicPr>
          <p:nvPr>
            <p:ph idx="1"/>
          </p:nvPr>
        </p:nvPicPr>
        <p:blipFill rotWithShape="1">
          <a:blip r:embed="rId2"/>
          <a:srcRect l="105" t="16062" r="52099" b="4678"/>
          <a:stretch/>
        </p:blipFill>
        <p:spPr>
          <a:xfrm>
            <a:off x="160418" y="1456660"/>
            <a:ext cx="5672321" cy="5291116"/>
          </a:xfrm>
        </p:spPr>
      </p:pic>
      <p:sp>
        <p:nvSpPr>
          <p:cNvPr id="4" name="TextBox 3">
            <a:extLst>
              <a:ext uri="{FF2B5EF4-FFF2-40B4-BE49-F238E27FC236}">
                <a16:creationId xmlns:a16="http://schemas.microsoft.com/office/drawing/2014/main" id="{37219CF4-503B-45E2-BB27-61124CB466AA}"/>
              </a:ext>
            </a:extLst>
          </p:cNvPr>
          <p:cNvSpPr txBox="1"/>
          <p:nvPr/>
        </p:nvSpPr>
        <p:spPr>
          <a:xfrm>
            <a:off x="6096000" y="2755297"/>
            <a:ext cx="5617535" cy="923330"/>
          </a:xfrm>
          <a:prstGeom prst="rect">
            <a:avLst/>
          </a:prstGeom>
          <a:solidFill>
            <a:schemeClr val="accent2">
              <a:lumMod val="40000"/>
              <a:lumOff val="60000"/>
            </a:schemeClr>
          </a:solidFill>
        </p:spPr>
        <p:txBody>
          <a:bodyPr wrap="square" rtlCol="0">
            <a:spAutoFit/>
          </a:bodyPr>
          <a:lstStyle/>
          <a:p>
            <a:r>
              <a:rPr lang="en-US" dirty="0"/>
              <a:t>Bagging Classifier Model shows the Accuracy, Recall, Precision ,f1 score and Support of Non-Persistent and Persistence of drugs.</a:t>
            </a:r>
          </a:p>
        </p:txBody>
      </p:sp>
      <p:sp>
        <p:nvSpPr>
          <p:cNvPr id="3" name="Footer Placeholder 2">
            <a:extLst>
              <a:ext uri="{FF2B5EF4-FFF2-40B4-BE49-F238E27FC236}">
                <a16:creationId xmlns:a16="http://schemas.microsoft.com/office/drawing/2014/main" id="{24279B75-F0B8-4D70-8F56-4E9D6ED7FC81}"/>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2836949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562431" y="562430"/>
            <a:ext cx="6858002" cy="5733142"/>
          </a:xfrm>
          <a:solidFill>
            <a:srgbClr val="3B3B3B"/>
          </a:solidFill>
        </p:spPr>
        <p:txBody>
          <a:bodyPr vert="vert270" anchor="t" anchorCtr="0"/>
          <a:lstStyle/>
          <a:p>
            <a:br>
              <a:rPr lang="en-US" dirty="0"/>
            </a:br>
            <a:br>
              <a:rPr lang="en-US" dirty="0"/>
            </a:br>
            <a:br>
              <a:rPr lang="en-US" dirty="0"/>
            </a:br>
            <a:r>
              <a:rPr lang="en-US" b="1" dirty="0">
                <a:solidFill>
                  <a:srgbClr val="FF6600"/>
                </a:solidFill>
              </a:rPr>
              <a:t>Agenda</a:t>
            </a: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5533569" y="199573"/>
            <a:ext cx="6858004" cy="6458857"/>
          </a:xfrm>
        </p:spPr>
        <p:txBody>
          <a:bodyPr vert="vert270">
            <a:normAutofit/>
          </a:bodyPr>
          <a:lstStyle/>
          <a:p>
            <a:endParaRPr lang="en-US" dirty="0">
              <a:solidFill>
                <a:srgbClr val="FF6600"/>
              </a:solidFill>
            </a:endParaRPr>
          </a:p>
          <a:p>
            <a:pPr algn="just"/>
            <a:r>
              <a:rPr lang="en-US" dirty="0">
                <a:solidFill>
                  <a:srgbClr val="FF6600"/>
                </a:solidFill>
              </a:rPr>
              <a:t>   </a:t>
            </a:r>
          </a:p>
          <a:p>
            <a:pPr algn="just"/>
            <a:r>
              <a:rPr lang="en-US" sz="2800" dirty="0">
                <a:solidFill>
                  <a:srgbClr val="FF6600"/>
                </a:solidFill>
              </a:rPr>
              <a:t>         </a:t>
            </a:r>
          </a:p>
          <a:p>
            <a:pPr marL="914400" lvl="1" indent="-457200" algn="just">
              <a:buFont typeface="Wingdings" panose="05000000000000000000" pitchFamily="2" charset="2"/>
              <a:buChar char="Ø"/>
            </a:pPr>
            <a:r>
              <a:rPr lang="en-US" sz="2400" b="1" dirty="0">
                <a:solidFill>
                  <a:schemeClr val="accent2"/>
                </a:solidFill>
              </a:rPr>
              <a:t>Executive Summary</a:t>
            </a:r>
          </a:p>
          <a:p>
            <a:pPr marL="914400" lvl="1" indent="-457200" algn="just">
              <a:buFont typeface="Wingdings" panose="05000000000000000000" pitchFamily="2" charset="2"/>
              <a:buChar char="Ø"/>
            </a:pPr>
            <a:r>
              <a:rPr lang="en-US" sz="2400" b="1" dirty="0">
                <a:solidFill>
                  <a:schemeClr val="accent2"/>
                </a:solidFill>
              </a:rPr>
              <a:t> Problem Statement</a:t>
            </a:r>
          </a:p>
          <a:p>
            <a:pPr marL="914400" lvl="1" indent="-457200" algn="just">
              <a:buFont typeface="Wingdings" panose="05000000000000000000" pitchFamily="2" charset="2"/>
              <a:buChar char="Ø"/>
            </a:pPr>
            <a:r>
              <a:rPr lang="en-US" sz="2400" b="1" dirty="0">
                <a:solidFill>
                  <a:schemeClr val="accent2"/>
                </a:solidFill>
              </a:rPr>
              <a:t>Approach</a:t>
            </a:r>
          </a:p>
          <a:p>
            <a:pPr marL="914400" lvl="1" indent="-457200" algn="just">
              <a:buFont typeface="Wingdings" panose="05000000000000000000" pitchFamily="2" charset="2"/>
              <a:buChar char="Ø"/>
            </a:pPr>
            <a:r>
              <a:rPr lang="en-US" sz="2400" b="1" dirty="0">
                <a:solidFill>
                  <a:schemeClr val="accent2"/>
                </a:solidFill>
              </a:rPr>
              <a:t>EDA</a:t>
            </a:r>
          </a:p>
          <a:p>
            <a:pPr marL="914400" lvl="1" indent="-457200" algn="l">
              <a:buFont typeface="Wingdings" panose="05000000000000000000" pitchFamily="2" charset="2"/>
              <a:buChar char="Ø"/>
            </a:pPr>
            <a:r>
              <a:rPr lang="en-US" sz="2400" b="1" i="0" dirty="0">
                <a:solidFill>
                  <a:schemeClr val="accent2"/>
                </a:solidFill>
                <a:effectLst/>
                <a:latin typeface="Lato Extended"/>
              </a:rPr>
              <a:t>Model Development</a:t>
            </a:r>
          </a:p>
          <a:p>
            <a:pPr marL="914400" lvl="1" indent="-457200" algn="l">
              <a:buFont typeface="Wingdings" panose="05000000000000000000" pitchFamily="2" charset="2"/>
              <a:buChar char="Ø"/>
            </a:pPr>
            <a:r>
              <a:rPr lang="en-US" sz="2400" b="1" i="0" dirty="0">
                <a:solidFill>
                  <a:schemeClr val="accent2"/>
                </a:solidFill>
                <a:effectLst/>
                <a:latin typeface="Lato Extended"/>
              </a:rPr>
              <a:t>Model Selection</a:t>
            </a:r>
          </a:p>
          <a:p>
            <a:pPr marL="914400" lvl="1" indent="-457200" algn="l">
              <a:buFont typeface="Wingdings" panose="05000000000000000000" pitchFamily="2" charset="2"/>
              <a:buChar char="Ø"/>
            </a:pPr>
            <a:r>
              <a:rPr lang="en-US" sz="2400" b="1" i="0" dirty="0">
                <a:solidFill>
                  <a:schemeClr val="accent2"/>
                </a:solidFill>
                <a:effectLst/>
                <a:latin typeface="Lato Extended"/>
              </a:rPr>
              <a:t>Model Evaluation</a:t>
            </a:r>
          </a:p>
          <a:p>
            <a:pPr marL="914400" lvl="1" indent="-457200" algn="l">
              <a:buFont typeface="Wingdings" panose="05000000000000000000" pitchFamily="2" charset="2"/>
              <a:buChar char="Ø"/>
            </a:pPr>
            <a:r>
              <a:rPr lang="en-US" sz="2400" b="1" dirty="0">
                <a:solidFill>
                  <a:schemeClr val="accent2"/>
                </a:solidFill>
              </a:rPr>
              <a:t> Conclusion</a:t>
            </a:r>
          </a:p>
          <a:p>
            <a:pPr algn="just"/>
            <a:r>
              <a:rPr lang="en-US" sz="2800" dirty="0">
                <a:solidFill>
                  <a:srgbClr val="FF6600"/>
                </a:solidFill>
              </a:rPr>
              <a:t>         </a:t>
            </a:r>
          </a:p>
          <a:p>
            <a:endParaRPr lang="en-US" sz="3200" dirty="0">
              <a:solidFill>
                <a:srgbClr val="FF6600"/>
              </a:solidFill>
            </a:endParaRPr>
          </a:p>
          <a:p>
            <a:endParaRPr lang="en-US" dirty="0">
              <a:solidFill>
                <a:srgbClr val="FF6600"/>
              </a:solidFill>
            </a:endParaRPr>
          </a:p>
          <a:p>
            <a:endParaRPr lang="en-US"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
        <p:nvSpPr>
          <p:cNvPr id="5" name="Footer Placeholder 4">
            <a:extLst>
              <a:ext uri="{FF2B5EF4-FFF2-40B4-BE49-F238E27FC236}">
                <a16:creationId xmlns:a16="http://schemas.microsoft.com/office/drawing/2014/main" id="{D8C77E19-12AF-4D6F-9F2C-320E4055CEAB}"/>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40472551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E1A73-DBBE-42BB-8B69-F5462F8E86A6}"/>
              </a:ext>
            </a:extLst>
          </p:cNvPr>
          <p:cNvSpPr>
            <a:spLocks noGrp="1"/>
          </p:cNvSpPr>
          <p:nvPr>
            <p:ph type="title"/>
          </p:nvPr>
        </p:nvSpPr>
        <p:spPr/>
        <p:txBody>
          <a:bodyPr/>
          <a:lstStyle/>
          <a:p>
            <a:r>
              <a:rPr lang="en-US" b="1" i="0" dirty="0">
                <a:solidFill>
                  <a:srgbClr val="000000"/>
                </a:solidFill>
                <a:effectLst/>
                <a:latin typeface="Helvetica Neue"/>
              </a:rPr>
              <a:t>Ada Boost Classifier</a:t>
            </a:r>
            <a:endParaRPr lang="en-US" dirty="0"/>
          </a:p>
        </p:txBody>
      </p:sp>
      <p:pic>
        <p:nvPicPr>
          <p:cNvPr id="5" name="Content Placeholder 4">
            <a:extLst>
              <a:ext uri="{FF2B5EF4-FFF2-40B4-BE49-F238E27FC236}">
                <a16:creationId xmlns:a16="http://schemas.microsoft.com/office/drawing/2014/main" id="{5737532B-B02F-4BE1-ABE8-4B37741FF126}"/>
              </a:ext>
            </a:extLst>
          </p:cNvPr>
          <p:cNvPicPr>
            <a:picLocks noGrp="1" noChangeAspect="1"/>
          </p:cNvPicPr>
          <p:nvPr>
            <p:ph idx="1"/>
          </p:nvPr>
        </p:nvPicPr>
        <p:blipFill rotWithShape="1">
          <a:blip r:embed="rId2"/>
          <a:srcRect l="748" t="14235" r="53255" b="4221"/>
          <a:stretch/>
        </p:blipFill>
        <p:spPr>
          <a:xfrm>
            <a:off x="993915" y="1690688"/>
            <a:ext cx="4911712" cy="4897993"/>
          </a:xfrm>
        </p:spPr>
      </p:pic>
      <p:sp>
        <p:nvSpPr>
          <p:cNvPr id="4" name="TextBox 3">
            <a:extLst>
              <a:ext uri="{FF2B5EF4-FFF2-40B4-BE49-F238E27FC236}">
                <a16:creationId xmlns:a16="http://schemas.microsoft.com/office/drawing/2014/main" id="{AF6F8FB1-E101-4668-9B1C-575FBB44C5DD}"/>
              </a:ext>
            </a:extLst>
          </p:cNvPr>
          <p:cNvSpPr txBox="1"/>
          <p:nvPr/>
        </p:nvSpPr>
        <p:spPr>
          <a:xfrm>
            <a:off x="6286375" y="2754689"/>
            <a:ext cx="5617535" cy="923330"/>
          </a:xfrm>
          <a:prstGeom prst="rect">
            <a:avLst/>
          </a:prstGeom>
          <a:solidFill>
            <a:schemeClr val="accent2">
              <a:lumMod val="40000"/>
              <a:lumOff val="60000"/>
            </a:schemeClr>
          </a:solidFill>
        </p:spPr>
        <p:txBody>
          <a:bodyPr wrap="square" rtlCol="0">
            <a:spAutoFit/>
          </a:bodyPr>
          <a:lstStyle/>
          <a:p>
            <a:r>
              <a:rPr lang="en-US" dirty="0"/>
              <a:t>Ada boost classifier shows the Accuracy, Recall, Precision ,f1 score and Support of Non-Persistent and Persistence of drugs.</a:t>
            </a:r>
          </a:p>
        </p:txBody>
      </p:sp>
      <p:sp>
        <p:nvSpPr>
          <p:cNvPr id="3" name="Footer Placeholder 2">
            <a:extLst>
              <a:ext uri="{FF2B5EF4-FFF2-40B4-BE49-F238E27FC236}">
                <a16:creationId xmlns:a16="http://schemas.microsoft.com/office/drawing/2014/main" id="{31759660-9DBB-4ACB-89D7-772C45F3F99A}"/>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20431225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9333B-A97F-49EB-86C8-59C32E714067}"/>
              </a:ext>
            </a:extLst>
          </p:cNvPr>
          <p:cNvSpPr>
            <a:spLocks noGrp="1"/>
          </p:cNvSpPr>
          <p:nvPr>
            <p:ph type="title"/>
          </p:nvPr>
        </p:nvSpPr>
        <p:spPr/>
        <p:txBody>
          <a:bodyPr/>
          <a:lstStyle/>
          <a:p>
            <a:r>
              <a:rPr lang="en-US" b="1" i="0" dirty="0">
                <a:solidFill>
                  <a:srgbClr val="000000"/>
                </a:solidFill>
                <a:effectLst/>
                <a:latin typeface="Helvetica Neue"/>
              </a:rPr>
              <a:t>Extra Trees Classifier</a:t>
            </a:r>
            <a:br>
              <a:rPr lang="en-US" b="1" i="0" dirty="0">
                <a:solidFill>
                  <a:srgbClr val="000000"/>
                </a:solidFill>
                <a:effectLst/>
                <a:latin typeface="Helvetica Neue"/>
              </a:rPr>
            </a:br>
            <a:endParaRPr lang="en-US" dirty="0"/>
          </a:p>
        </p:txBody>
      </p:sp>
      <p:pic>
        <p:nvPicPr>
          <p:cNvPr id="5" name="Content Placeholder 4">
            <a:extLst>
              <a:ext uri="{FF2B5EF4-FFF2-40B4-BE49-F238E27FC236}">
                <a16:creationId xmlns:a16="http://schemas.microsoft.com/office/drawing/2014/main" id="{4A3124BE-851F-4077-A05A-E7143DB1A4AA}"/>
              </a:ext>
            </a:extLst>
          </p:cNvPr>
          <p:cNvPicPr>
            <a:picLocks noGrp="1" noChangeAspect="1"/>
          </p:cNvPicPr>
          <p:nvPr>
            <p:ph idx="1"/>
          </p:nvPr>
        </p:nvPicPr>
        <p:blipFill rotWithShape="1">
          <a:blip r:embed="rId2"/>
          <a:srcRect l="12954" t="18117" r="51456" b="5820"/>
          <a:stretch/>
        </p:blipFill>
        <p:spPr>
          <a:xfrm>
            <a:off x="1311964" y="1858617"/>
            <a:ext cx="4194314" cy="5042261"/>
          </a:xfrm>
        </p:spPr>
      </p:pic>
      <p:sp>
        <p:nvSpPr>
          <p:cNvPr id="4" name="TextBox 3">
            <a:extLst>
              <a:ext uri="{FF2B5EF4-FFF2-40B4-BE49-F238E27FC236}">
                <a16:creationId xmlns:a16="http://schemas.microsoft.com/office/drawing/2014/main" id="{4005B3B6-EB13-4988-B07D-7A8092D6FE11}"/>
              </a:ext>
            </a:extLst>
          </p:cNvPr>
          <p:cNvSpPr txBox="1"/>
          <p:nvPr/>
        </p:nvSpPr>
        <p:spPr>
          <a:xfrm>
            <a:off x="5964864" y="2829725"/>
            <a:ext cx="5617535" cy="923330"/>
          </a:xfrm>
          <a:prstGeom prst="rect">
            <a:avLst/>
          </a:prstGeom>
          <a:solidFill>
            <a:schemeClr val="accent2">
              <a:lumMod val="40000"/>
              <a:lumOff val="60000"/>
            </a:schemeClr>
          </a:solidFill>
        </p:spPr>
        <p:txBody>
          <a:bodyPr wrap="square" rtlCol="0">
            <a:spAutoFit/>
          </a:bodyPr>
          <a:lstStyle/>
          <a:p>
            <a:r>
              <a:rPr lang="en-US" dirty="0"/>
              <a:t>Extra Trees classifier Model  shows the Accuracy, Recall, Precision ,f1 score and Support of Non-Persistent and Persistence of drugs.</a:t>
            </a:r>
          </a:p>
        </p:txBody>
      </p:sp>
      <p:sp>
        <p:nvSpPr>
          <p:cNvPr id="3" name="Footer Placeholder 2">
            <a:extLst>
              <a:ext uri="{FF2B5EF4-FFF2-40B4-BE49-F238E27FC236}">
                <a16:creationId xmlns:a16="http://schemas.microsoft.com/office/drawing/2014/main" id="{D95CC7D4-A2B1-4585-A752-74484A18D674}"/>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36636968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C456B-60B3-45CD-AF68-187EFCB4D884}"/>
              </a:ext>
            </a:extLst>
          </p:cNvPr>
          <p:cNvSpPr>
            <a:spLocks noGrp="1"/>
          </p:cNvSpPr>
          <p:nvPr>
            <p:ph type="title"/>
          </p:nvPr>
        </p:nvSpPr>
        <p:spPr/>
        <p:txBody>
          <a:bodyPr/>
          <a:lstStyle/>
          <a:p>
            <a:r>
              <a:rPr lang="en-US" b="1" i="0" dirty="0">
                <a:solidFill>
                  <a:srgbClr val="000000"/>
                </a:solidFill>
                <a:effectLst/>
                <a:latin typeface="Helvetica Neue"/>
              </a:rPr>
              <a:t>Gradient Boosting Classifier</a:t>
            </a:r>
            <a:endParaRPr lang="en-US" dirty="0"/>
          </a:p>
        </p:txBody>
      </p:sp>
      <p:pic>
        <p:nvPicPr>
          <p:cNvPr id="5" name="Content Placeholder 4">
            <a:extLst>
              <a:ext uri="{FF2B5EF4-FFF2-40B4-BE49-F238E27FC236}">
                <a16:creationId xmlns:a16="http://schemas.microsoft.com/office/drawing/2014/main" id="{22387D47-8361-44BF-A48B-555E7D6502C3}"/>
              </a:ext>
            </a:extLst>
          </p:cNvPr>
          <p:cNvPicPr>
            <a:picLocks noGrp="1" noChangeAspect="1"/>
          </p:cNvPicPr>
          <p:nvPr>
            <p:ph idx="1"/>
          </p:nvPr>
        </p:nvPicPr>
        <p:blipFill rotWithShape="1">
          <a:blip r:embed="rId2"/>
          <a:srcRect l="7430" t="13548" r="50000" b="5592"/>
          <a:stretch/>
        </p:blipFill>
        <p:spPr>
          <a:xfrm>
            <a:off x="1133060" y="2065260"/>
            <a:ext cx="5635487" cy="4792740"/>
          </a:xfrm>
        </p:spPr>
      </p:pic>
      <p:sp>
        <p:nvSpPr>
          <p:cNvPr id="4" name="TextBox 3">
            <a:extLst>
              <a:ext uri="{FF2B5EF4-FFF2-40B4-BE49-F238E27FC236}">
                <a16:creationId xmlns:a16="http://schemas.microsoft.com/office/drawing/2014/main" id="{3B2C59E7-6965-4B0D-8DEB-A152CF554DBF}"/>
              </a:ext>
            </a:extLst>
          </p:cNvPr>
          <p:cNvSpPr txBox="1"/>
          <p:nvPr/>
        </p:nvSpPr>
        <p:spPr>
          <a:xfrm>
            <a:off x="6294473" y="2255567"/>
            <a:ext cx="5617535" cy="923330"/>
          </a:xfrm>
          <a:prstGeom prst="rect">
            <a:avLst/>
          </a:prstGeom>
          <a:solidFill>
            <a:schemeClr val="accent2">
              <a:lumMod val="40000"/>
              <a:lumOff val="60000"/>
            </a:schemeClr>
          </a:solidFill>
        </p:spPr>
        <p:txBody>
          <a:bodyPr wrap="square" rtlCol="0">
            <a:spAutoFit/>
          </a:bodyPr>
          <a:lstStyle/>
          <a:p>
            <a:r>
              <a:rPr lang="en-US" dirty="0"/>
              <a:t>Gradient Boosting Classifier shows the Accuracy, Recall, Precision ,f1 score and Support of Non-Persistent and Persistence of drugs.</a:t>
            </a:r>
          </a:p>
        </p:txBody>
      </p:sp>
      <p:sp>
        <p:nvSpPr>
          <p:cNvPr id="3" name="Footer Placeholder 2">
            <a:extLst>
              <a:ext uri="{FF2B5EF4-FFF2-40B4-BE49-F238E27FC236}">
                <a16:creationId xmlns:a16="http://schemas.microsoft.com/office/drawing/2014/main" id="{4ED69434-5786-4F45-BDFE-D1C968CEAFCE}"/>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21896131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97CF5-27A7-47D4-853B-3C2E20E63138}"/>
              </a:ext>
            </a:extLst>
          </p:cNvPr>
          <p:cNvSpPr>
            <a:spLocks noGrp="1"/>
          </p:cNvSpPr>
          <p:nvPr>
            <p:ph type="title"/>
          </p:nvPr>
        </p:nvSpPr>
        <p:spPr/>
        <p:txBody>
          <a:bodyPr/>
          <a:lstStyle/>
          <a:p>
            <a:r>
              <a:rPr lang="en-US" b="1" i="0" dirty="0">
                <a:solidFill>
                  <a:srgbClr val="000000"/>
                </a:solidFill>
                <a:effectLst/>
                <a:latin typeface="Helvetica Neue"/>
              </a:rPr>
              <a:t>Stacking Classifier</a:t>
            </a:r>
            <a:endParaRPr lang="en-US" dirty="0"/>
          </a:p>
        </p:txBody>
      </p:sp>
      <p:pic>
        <p:nvPicPr>
          <p:cNvPr id="5" name="Content Placeholder 4">
            <a:extLst>
              <a:ext uri="{FF2B5EF4-FFF2-40B4-BE49-F238E27FC236}">
                <a16:creationId xmlns:a16="http://schemas.microsoft.com/office/drawing/2014/main" id="{EC6ABDD0-2220-4F30-A9EC-55563E590F97}"/>
              </a:ext>
            </a:extLst>
          </p:cNvPr>
          <p:cNvPicPr>
            <a:picLocks noGrp="1" noChangeAspect="1"/>
          </p:cNvPicPr>
          <p:nvPr>
            <p:ph idx="1"/>
          </p:nvPr>
        </p:nvPicPr>
        <p:blipFill rotWithShape="1">
          <a:blip r:embed="rId2"/>
          <a:srcRect l="234" t="12407" r="51842" b="7190"/>
          <a:stretch/>
        </p:blipFill>
        <p:spPr>
          <a:xfrm>
            <a:off x="838200" y="1543640"/>
            <a:ext cx="5115339" cy="4827344"/>
          </a:xfrm>
        </p:spPr>
      </p:pic>
      <p:sp>
        <p:nvSpPr>
          <p:cNvPr id="4" name="TextBox 3">
            <a:extLst>
              <a:ext uri="{FF2B5EF4-FFF2-40B4-BE49-F238E27FC236}">
                <a16:creationId xmlns:a16="http://schemas.microsoft.com/office/drawing/2014/main" id="{AD754759-2800-40AF-9F69-DBDB0C281AA6}"/>
              </a:ext>
            </a:extLst>
          </p:cNvPr>
          <p:cNvSpPr txBox="1"/>
          <p:nvPr/>
        </p:nvSpPr>
        <p:spPr>
          <a:xfrm>
            <a:off x="6096000" y="2319362"/>
            <a:ext cx="5617535" cy="923330"/>
          </a:xfrm>
          <a:prstGeom prst="rect">
            <a:avLst/>
          </a:prstGeom>
          <a:solidFill>
            <a:schemeClr val="accent2">
              <a:lumMod val="40000"/>
              <a:lumOff val="60000"/>
            </a:schemeClr>
          </a:solidFill>
        </p:spPr>
        <p:txBody>
          <a:bodyPr wrap="square" rtlCol="0">
            <a:spAutoFit/>
          </a:bodyPr>
          <a:lstStyle/>
          <a:p>
            <a:r>
              <a:rPr lang="en-US" dirty="0"/>
              <a:t>Stacking Classifier Model shows the Accuracy, Recall, Precision ,f1 score and Support of Non-Persistent and Persistence of drugs.</a:t>
            </a:r>
          </a:p>
        </p:txBody>
      </p:sp>
      <p:sp>
        <p:nvSpPr>
          <p:cNvPr id="3" name="Footer Placeholder 2">
            <a:extLst>
              <a:ext uri="{FF2B5EF4-FFF2-40B4-BE49-F238E27FC236}">
                <a16:creationId xmlns:a16="http://schemas.microsoft.com/office/drawing/2014/main" id="{34857689-9D7E-459C-AAD6-9117D13473AD}"/>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3645150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8910A-1BE7-4C0E-9E6E-567FB8212C22}"/>
              </a:ext>
            </a:extLst>
          </p:cNvPr>
          <p:cNvSpPr>
            <a:spLocks noGrp="1"/>
          </p:cNvSpPr>
          <p:nvPr>
            <p:ph type="title"/>
          </p:nvPr>
        </p:nvSpPr>
        <p:spPr/>
        <p:txBody>
          <a:bodyPr/>
          <a:lstStyle/>
          <a:p>
            <a:r>
              <a:rPr lang="en-US" b="1" i="0" dirty="0">
                <a:solidFill>
                  <a:srgbClr val="000000"/>
                </a:solidFill>
                <a:effectLst/>
                <a:latin typeface="Helvetica Neue"/>
              </a:rPr>
              <a:t>XG Boost Classifier</a:t>
            </a:r>
            <a:endParaRPr lang="en-US" dirty="0"/>
          </a:p>
        </p:txBody>
      </p:sp>
      <p:pic>
        <p:nvPicPr>
          <p:cNvPr id="5" name="Content Placeholder 4">
            <a:extLst>
              <a:ext uri="{FF2B5EF4-FFF2-40B4-BE49-F238E27FC236}">
                <a16:creationId xmlns:a16="http://schemas.microsoft.com/office/drawing/2014/main" id="{F112032D-97E0-4631-BD92-C5BC39C5863B}"/>
              </a:ext>
            </a:extLst>
          </p:cNvPr>
          <p:cNvPicPr>
            <a:picLocks noGrp="1" noChangeAspect="1"/>
          </p:cNvPicPr>
          <p:nvPr>
            <p:ph idx="1"/>
          </p:nvPr>
        </p:nvPicPr>
        <p:blipFill rotWithShape="1">
          <a:blip r:embed="rId2"/>
          <a:srcRect l="17322" t="14920" r="51456" b="4906"/>
          <a:stretch/>
        </p:blipFill>
        <p:spPr>
          <a:xfrm>
            <a:off x="648586" y="1311074"/>
            <a:ext cx="4738424" cy="5677171"/>
          </a:xfrm>
        </p:spPr>
      </p:pic>
      <p:sp>
        <p:nvSpPr>
          <p:cNvPr id="4" name="TextBox 3">
            <a:extLst>
              <a:ext uri="{FF2B5EF4-FFF2-40B4-BE49-F238E27FC236}">
                <a16:creationId xmlns:a16="http://schemas.microsoft.com/office/drawing/2014/main" id="{42303615-8C29-4C45-BADB-876A1091A9BA}"/>
              </a:ext>
            </a:extLst>
          </p:cNvPr>
          <p:cNvSpPr txBox="1"/>
          <p:nvPr/>
        </p:nvSpPr>
        <p:spPr>
          <a:xfrm>
            <a:off x="5736265" y="2505670"/>
            <a:ext cx="5617535" cy="923330"/>
          </a:xfrm>
          <a:prstGeom prst="rect">
            <a:avLst/>
          </a:prstGeom>
          <a:solidFill>
            <a:schemeClr val="accent2">
              <a:lumMod val="40000"/>
              <a:lumOff val="60000"/>
            </a:schemeClr>
          </a:solidFill>
        </p:spPr>
        <p:txBody>
          <a:bodyPr wrap="square" rtlCol="0">
            <a:spAutoFit/>
          </a:bodyPr>
          <a:lstStyle/>
          <a:p>
            <a:r>
              <a:rPr lang="en-US" dirty="0"/>
              <a:t>XG Boost Classifier Model  shows the Accuracy, Recall, Precision ,f1 score and Support of Non-Persistent and Persistence of drugs.</a:t>
            </a:r>
          </a:p>
        </p:txBody>
      </p:sp>
      <p:sp>
        <p:nvSpPr>
          <p:cNvPr id="3" name="Footer Placeholder 2">
            <a:extLst>
              <a:ext uri="{FF2B5EF4-FFF2-40B4-BE49-F238E27FC236}">
                <a16:creationId xmlns:a16="http://schemas.microsoft.com/office/drawing/2014/main" id="{41B2761F-76C7-4D9B-9B86-7DC038CADA00}"/>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10336006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D9B70-12CF-45D7-863E-485F561673CD}"/>
              </a:ext>
            </a:extLst>
          </p:cNvPr>
          <p:cNvSpPr>
            <a:spLocks noGrp="1"/>
          </p:cNvSpPr>
          <p:nvPr>
            <p:ph type="title"/>
          </p:nvPr>
        </p:nvSpPr>
        <p:spPr/>
        <p:txBody>
          <a:bodyPr>
            <a:normAutofit/>
          </a:bodyPr>
          <a:lstStyle/>
          <a:p>
            <a:r>
              <a:rPr lang="en-US" b="1" i="0" dirty="0">
                <a:solidFill>
                  <a:srgbClr val="000000"/>
                </a:solidFill>
                <a:effectLst/>
                <a:latin typeface="inherit"/>
              </a:rPr>
              <a:t>Neural Network</a:t>
            </a:r>
            <a:br>
              <a:rPr lang="en-US" b="1" i="0" dirty="0">
                <a:solidFill>
                  <a:srgbClr val="000000"/>
                </a:solidFill>
                <a:effectLst/>
                <a:latin typeface="inherit"/>
              </a:rPr>
            </a:br>
            <a:r>
              <a:rPr lang="en-US" b="1" i="0" dirty="0">
                <a:solidFill>
                  <a:srgbClr val="000000"/>
                </a:solidFill>
                <a:effectLst/>
                <a:latin typeface="inherit"/>
              </a:rPr>
              <a:t>Multi Layer Perceptron</a:t>
            </a:r>
            <a:endParaRPr lang="en-US" dirty="0"/>
          </a:p>
        </p:txBody>
      </p:sp>
      <p:pic>
        <p:nvPicPr>
          <p:cNvPr id="5" name="Content Placeholder 4">
            <a:extLst>
              <a:ext uri="{FF2B5EF4-FFF2-40B4-BE49-F238E27FC236}">
                <a16:creationId xmlns:a16="http://schemas.microsoft.com/office/drawing/2014/main" id="{A7D1BCE7-C623-43D4-82A4-26E1C6B4C0D0}"/>
              </a:ext>
            </a:extLst>
          </p:cNvPr>
          <p:cNvPicPr>
            <a:picLocks noGrp="1" noChangeAspect="1"/>
          </p:cNvPicPr>
          <p:nvPr>
            <p:ph idx="1"/>
          </p:nvPr>
        </p:nvPicPr>
        <p:blipFill rotWithShape="1">
          <a:blip r:embed="rId2"/>
          <a:srcRect l="12054" t="13778" r="49999" b="9017"/>
          <a:stretch/>
        </p:blipFill>
        <p:spPr>
          <a:xfrm>
            <a:off x="648586" y="1690688"/>
            <a:ext cx="5986129" cy="4906429"/>
          </a:xfrm>
        </p:spPr>
      </p:pic>
      <p:sp>
        <p:nvSpPr>
          <p:cNvPr id="4" name="TextBox 3">
            <a:extLst>
              <a:ext uri="{FF2B5EF4-FFF2-40B4-BE49-F238E27FC236}">
                <a16:creationId xmlns:a16="http://schemas.microsoft.com/office/drawing/2014/main" id="{24A8FCB0-7DCF-456A-89F1-52AA9FD91832}"/>
              </a:ext>
            </a:extLst>
          </p:cNvPr>
          <p:cNvSpPr txBox="1"/>
          <p:nvPr/>
        </p:nvSpPr>
        <p:spPr>
          <a:xfrm>
            <a:off x="6709144" y="2092921"/>
            <a:ext cx="5000846" cy="923330"/>
          </a:xfrm>
          <a:prstGeom prst="rect">
            <a:avLst/>
          </a:prstGeom>
          <a:solidFill>
            <a:schemeClr val="accent2">
              <a:lumMod val="40000"/>
              <a:lumOff val="60000"/>
            </a:schemeClr>
          </a:solidFill>
        </p:spPr>
        <p:txBody>
          <a:bodyPr wrap="square" rtlCol="0">
            <a:spAutoFit/>
          </a:bodyPr>
          <a:lstStyle/>
          <a:p>
            <a:r>
              <a:rPr lang="en-US" dirty="0"/>
              <a:t>Neural network Multi Layer Perceptron  shows the Accuracy, Recall, Precision ,f1 score and Support of Non-Persistent and Persistence of drugs.</a:t>
            </a:r>
          </a:p>
        </p:txBody>
      </p:sp>
      <p:sp>
        <p:nvSpPr>
          <p:cNvPr id="3" name="Footer Placeholder 2">
            <a:extLst>
              <a:ext uri="{FF2B5EF4-FFF2-40B4-BE49-F238E27FC236}">
                <a16:creationId xmlns:a16="http://schemas.microsoft.com/office/drawing/2014/main" id="{32CE9335-B927-4A06-893C-711C5028F803}"/>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14137816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1CAC2-5EDF-42F3-B2F4-91B4644754B6}"/>
              </a:ext>
            </a:extLst>
          </p:cNvPr>
          <p:cNvSpPr>
            <a:spLocks noGrp="1"/>
          </p:cNvSpPr>
          <p:nvPr>
            <p:ph type="title"/>
          </p:nvPr>
        </p:nvSpPr>
        <p:spPr/>
        <p:txBody>
          <a:bodyPr>
            <a:normAutofit/>
          </a:bodyPr>
          <a:lstStyle/>
          <a:p>
            <a:r>
              <a:rPr lang="en-US" b="1" i="0" dirty="0">
                <a:solidFill>
                  <a:srgbClr val="000000"/>
                </a:solidFill>
                <a:effectLst/>
                <a:latin typeface="Helvetica Neue"/>
              </a:rPr>
              <a:t>Multilayer Neural Network with </a:t>
            </a:r>
            <a:r>
              <a:rPr lang="en-US" b="1" i="0" dirty="0" err="1">
                <a:solidFill>
                  <a:srgbClr val="000000"/>
                </a:solidFill>
                <a:effectLst/>
                <a:latin typeface="Helvetica Neue"/>
              </a:rPr>
              <a:t>Tensorflow</a:t>
            </a:r>
            <a:r>
              <a:rPr lang="en-US" b="1" i="0" dirty="0">
                <a:solidFill>
                  <a:srgbClr val="000000"/>
                </a:solidFill>
                <a:effectLst/>
                <a:latin typeface="Helvetica Neue"/>
              </a:rPr>
              <a:t>/</a:t>
            </a:r>
            <a:r>
              <a:rPr lang="en-US" b="1" i="0" dirty="0" err="1">
                <a:solidFill>
                  <a:srgbClr val="000000"/>
                </a:solidFill>
                <a:effectLst/>
                <a:latin typeface="Helvetica Neue"/>
              </a:rPr>
              <a:t>Keras</a:t>
            </a:r>
            <a:endParaRPr lang="en-US" dirty="0"/>
          </a:p>
        </p:txBody>
      </p:sp>
      <p:pic>
        <p:nvPicPr>
          <p:cNvPr id="5" name="Content Placeholder 4">
            <a:extLst>
              <a:ext uri="{FF2B5EF4-FFF2-40B4-BE49-F238E27FC236}">
                <a16:creationId xmlns:a16="http://schemas.microsoft.com/office/drawing/2014/main" id="{0F3C4984-73D8-41F0-B0E2-3C289401B0AB}"/>
              </a:ext>
            </a:extLst>
          </p:cNvPr>
          <p:cNvPicPr>
            <a:picLocks noGrp="1" noChangeAspect="1"/>
          </p:cNvPicPr>
          <p:nvPr>
            <p:ph idx="1"/>
          </p:nvPr>
        </p:nvPicPr>
        <p:blipFill rotWithShape="1">
          <a:blip r:embed="rId2"/>
          <a:srcRect l="21691" t="11951" r="54925" b="41224"/>
          <a:stretch/>
        </p:blipFill>
        <p:spPr>
          <a:xfrm>
            <a:off x="668925" y="1898540"/>
            <a:ext cx="4403035" cy="4959460"/>
          </a:xfrm>
        </p:spPr>
      </p:pic>
      <p:pic>
        <p:nvPicPr>
          <p:cNvPr id="7" name="Picture 6">
            <a:extLst>
              <a:ext uri="{FF2B5EF4-FFF2-40B4-BE49-F238E27FC236}">
                <a16:creationId xmlns:a16="http://schemas.microsoft.com/office/drawing/2014/main" id="{914201AF-DBFD-4090-BCAE-3D60A86DAA1E}"/>
              </a:ext>
            </a:extLst>
          </p:cNvPr>
          <p:cNvPicPr>
            <a:picLocks noChangeAspect="1"/>
          </p:cNvPicPr>
          <p:nvPr/>
        </p:nvPicPr>
        <p:blipFill rotWithShape="1">
          <a:blip r:embed="rId3"/>
          <a:srcRect l="22581" t="17971" r="48967" b="15073"/>
          <a:stretch/>
        </p:blipFill>
        <p:spPr>
          <a:xfrm>
            <a:off x="5188226" y="1690688"/>
            <a:ext cx="3697356" cy="4894491"/>
          </a:xfrm>
          <a:prstGeom prst="rect">
            <a:avLst/>
          </a:prstGeom>
        </p:spPr>
      </p:pic>
      <p:sp>
        <p:nvSpPr>
          <p:cNvPr id="6" name="TextBox 5">
            <a:extLst>
              <a:ext uri="{FF2B5EF4-FFF2-40B4-BE49-F238E27FC236}">
                <a16:creationId xmlns:a16="http://schemas.microsoft.com/office/drawing/2014/main" id="{11130FB5-CEA7-416D-956E-8B644159D10B}"/>
              </a:ext>
            </a:extLst>
          </p:cNvPr>
          <p:cNvSpPr txBox="1"/>
          <p:nvPr/>
        </p:nvSpPr>
        <p:spPr>
          <a:xfrm>
            <a:off x="8323519" y="2106711"/>
            <a:ext cx="3030281" cy="1754326"/>
          </a:xfrm>
          <a:prstGeom prst="rect">
            <a:avLst/>
          </a:prstGeom>
          <a:solidFill>
            <a:schemeClr val="accent2">
              <a:lumMod val="40000"/>
              <a:lumOff val="60000"/>
            </a:schemeClr>
          </a:solidFill>
        </p:spPr>
        <p:txBody>
          <a:bodyPr wrap="square" rtlCol="0">
            <a:spAutoFit/>
          </a:bodyPr>
          <a:lstStyle/>
          <a:p>
            <a:r>
              <a:rPr lang="en-US" dirty="0"/>
              <a:t>Multilayer Neural Network with </a:t>
            </a:r>
            <a:r>
              <a:rPr lang="en-US" dirty="0" err="1"/>
              <a:t>Tensorflow</a:t>
            </a:r>
            <a:r>
              <a:rPr lang="en-US" dirty="0"/>
              <a:t>/</a:t>
            </a:r>
            <a:r>
              <a:rPr lang="en-US" dirty="0" err="1"/>
              <a:t>Keras</a:t>
            </a:r>
            <a:r>
              <a:rPr lang="en-US" dirty="0"/>
              <a:t> shows the Accuracy, Recall, Precision ,f1 score and Support of Non-Persistent and Persistence of drugs.</a:t>
            </a:r>
          </a:p>
        </p:txBody>
      </p:sp>
      <p:sp>
        <p:nvSpPr>
          <p:cNvPr id="3" name="Footer Placeholder 2">
            <a:extLst>
              <a:ext uri="{FF2B5EF4-FFF2-40B4-BE49-F238E27FC236}">
                <a16:creationId xmlns:a16="http://schemas.microsoft.com/office/drawing/2014/main" id="{0E62146C-28AC-4BA2-B822-93BDC81D10F4}"/>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9428216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668BA-6ADF-47E4-85F3-C2F5773CF120}"/>
              </a:ext>
            </a:extLst>
          </p:cNvPr>
          <p:cNvSpPr>
            <a:spLocks noGrp="1"/>
          </p:cNvSpPr>
          <p:nvPr>
            <p:ph type="title"/>
          </p:nvPr>
        </p:nvSpPr>
        <p:spPr/>
        <p:txBody>
          <a:bodyPr/>
          <a:lstStyle/>
          <a:p>
            <a:r>
              <a:rPr lang="en-US" b="1" dirty="0">
                <a:solidFill>
                  <a:schemeClr val="accent2"/>
                </a:solidFill>
              </a:rPr>
              <a:t>Conclusion</a:t>
            </a:r>
          </a:p>
        </p:txBody>
      </p:sp>
      <p:sp>
        <p:nvSpPr>
          <p:cNvPr id="3" name="Content Placeholder 2">
            <a:extLst>
              <a:ext uri="{FF2B5EF4-FFF2-40B4-BE49-F238E27FC236}">
                <a16:creationId xmlns:a16="http://schemas.microsoft.com/office/drawing/2014/main" id="{3238A55C-5435-47F3-A014-12E78F647E40}"/>
              </a:ext>
            </a:extLst>
          </p:cNvPr>
          <p:cNvSpPr>
            <a:spLocks noGrp="1"/>
          </p:cNvSpPr>
          <p:nvPr>
            <p:ph idx="1"/>
          </p:nvPr>
        </p:nvSpPr>
        <p:spPr>
          <a:xfrm>
            <a:off x="838200" y="1490870"/>
            <a:ext cx="10515600" cy="4686093"/>
          </a:xfrm>
        </p:spPr>
        <p:txBody>
          <a:bodyPr>
            <a:normAutofit/>
          </a:bodyPr>
          <a:lstStyle/>
          <a:p>
            <a:pPr marL="0" indent="0">
              <a:buNone/>
            </a:pPr>
            <a:endParaRPr lang="en-US" sz="5600" b="1" i="1" dirty="0"/>
          </a:p>
          <a:p>
            <a:pPr algn="just"/>
            <a:r>
              <a:rPr lang="en-US" b="0" i="0" dirty="0">
                <a:solidFill>
                  <a:srgbClr val="000000"/>
                </a:solidFill>
                <a:effectLst/>
                <a:latin typeface="Helvetica Neue"/>
              </a:rPr>
              <a:t>Approximately all the classifiers have same result, but three of them are the bests :</a:t>
            </a:r>
          </a:p>
          <a:p>
            <a:pPr algn="l">
              <a:buFont typeface="Arial" panose="020B0604020202020204" pitchFamily="34" charset="0"/>
              <a:buChar char="•"/>
            </a:pPr>
            <a:r>
              <a:rPr lang="en-US" b="0" i="0" dirty="0" err="1">
                <a:solidFill>
                  <a:srgbClr val="000000"/>
                </a:solidFill>
                <a:effectLst/>
                <a:latin typeface="Helvetica Neue"/>
              </a:rPr>
              <a:t>RidgeClassifier</a:t>
            </a:r>
            <a:r>
              <a:rPr lang="en-US" b="0" i="0" dirty="0">
                <a:solidFill>
                  <a:srgbClr val="000000"/>
                </a:solidFill>
                <a:effectLst/>
                <a:latin typeface="Helvetica Neue"/>
              </a:rPr>
              <a:t> (Linear)</a:t>
            </a:r>
          </a:p>
          <a:p>
            <a:pPr algn="l">
              <a:buFont typeface="Arial" panose="020B0604020202020204" pitchFamily="34" charset="0"/>
              <a:buChar char="•"/>
            </a:pPr>
            <a:r>
              <a:rPr lang="en-US" b="0" i="0" dirty="0" err="1">
                <a:solidFill>
                  <a:srgbClr val="000000"/>
                </a:solidFill>
                <a:effectLst/>
                <a:latin typeface="Helvetica Neue"/>
              </a:rPr>
              <a:t>AdaBoostClassifier</a:t>
            </a:r>
            <a:r>
              <a:rPr lang="en-US" b="0" i="0" dirty="0">
                <a:solidFill>
                  <a:srgbClr val="000000"/>
                </a:solidFill>
                <a:effectLst/>
                <a:latin typeface="Helvetica Neue"/>
              </a:rPr>
              <a:t> (Ensemble/Boosting)</a:t>
            </a:r>
          </a:p>
          <a:p>
            <a:pPr algn="l">
              <a:buFont typeface="Arial" panose="020B0604020202020204" pitchFamily="34" charset="0"/>
              <a:buChar char="•"/>
            </a:pPr>
            <a:r>
              <a:rPr lang="en-US" b="0" i="0" dirty="0" err="1">
                <a:solidFill>
                  <a:srgbClr val="000000"/>
                </a:solidFill>
                <a:effectLst/>
                <a:latin typeface="Helvetica Neue"/>
              </a:rPr>
              <a:t>XGBoostClassifier</a:t>
            </a:r>
            <a:r>
              <a:rPr lang="en-US" b="0" i="0" dirty="0">
                <a:solidFill>
                  <a:srgbClr val="000000"/>
                </a:solidFill>
                <a:effectLst/>
                <a:latin typeface="Helvetica Neue"/>
              </a:rPr>
              <a:t> (Ensemble/Boosting)</a:t>
            </a:r>
          </a:p>
          <a:p>
            <a:pPr algn="just"/>
            <a:r>
              <a:rPr lang="en-US" b="0" i="0" dirty="0">
                <a:solidFill>
                  <a:srgbClr val="000000"/>
                </a:solidFill>
                <a:effectLst/>
                <a:latin typeface="Helvetica Neue"/>
              </a:rPr>
              <a:t>They have around 81% Accuracy, 68% Precision, 71% Recall, 70% F1 Score, 78% AUC. We can also see the results for each classifier as well.</a:t>
            </a:r>
          </a:p>
          <a:p>
            <a:pPr marL="0" indent="0">
              <a:buNone/>
            </a:pPr>
            <a:endParaRPr lang="en-US" dirty="0"/>
          </a:p>
        </p:txBody>
      </p:sp>
      <p:sp>
        <p:nvSpPr>
          <p:cNvPr id="4" name="Footer Placeholder 3">
            <a:extLst>
              <a:ext uri="{FF2B5EF4-FFF2-40B4-BE49-F238E27FC236}">
                <a16:creationId xmlns:a16="http://schemas.microsoft.com/office/drawing/2014/main" id="{825EE9C9-7AD0-4D23-995F-DDFB87430F45}"/>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40165551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562431" y="562430"/>
            <a:ext cx="6858002" cy="5733142"/>
          </a:xfrm>
          <a:solidFill>
            <a:srgbClr val="3B3B3B"/>
          </a:solidFill>
        </p:spPr>
        <p:txBody>
          <a:bodyPr vert="vert270" anchor="t" anchorCtr="0"/>
          <a:lstStyle/>
          <a:p>
            <a:endParaRPr lang="en-US" b="1"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
        <p:nvSpPr>
          <p:cNvPr id="6" name="Subtitle 5">
            <a:extLst>
              <a:ext uri="{FF2B5EF4-FFF2-40B4-BE49-F238E27FC236}">
                <a16:creationId xmlns:a16="http://schemas.microsoft.com/office/drawing/2014/main" id="{2D4BA697-580E-5544-8F2F-194AD99B859F}"/>
              </a:ext>
            </a:extLst>
          </p:cNvPr>
          <p:cNvSpPr>
            <a:spLocks noGrp="1"/>
          </p:cNvSpPr>
          <p:nvPr>
            <p:ph type="subTitle" idx="1"/>
          </p:nvPr>
        </p:nvSpPr>
        <p:spPr>
          <a:xfrm>
            <a:off x="5152570" y="2481943"/>
            <a:ext cx="5558973" cy="1655762"/>
          </a:xfrm>
        </p:spPr>
        <p:txBody>
          <a:bodyPr>
            <a:normAutofit/>
          </a:bodyPr>
          <a:lstStyle/>
          <a:p>
            <a:r>
              <a:rPr lang="en-US" sz="6600" dirty="0">
                <a:solidFill>
                  <a:srgbClr val="FF6600"/>
                </a:solidFill>
              </a:rPr>
              <a:t>Thank You</a:t>
            </a:r>
          </a:p>
          <a:p>
            <a:endParaRPr lang="en-US" sz="6600" dirty="0">
              <a:solidFill>
                <a:srgbClr val="FF6600"/>
              </a:solidFill>
            </a:endParaRPr>
          </a:p>
        </p:txBody>
      </p:sp>
      <p:sp>
        <p:nvSpPr>
          <p:cNvPr id="3" name="Footer Placeholder 2">
            <a:extLst>
              <a:ext uri="{FF2B5EF4-FFF2-40B4-BE49-F238E27FC236}">
                <a16:creationId xmlns:a16="http://schemas.microsoft.com/office/drawing/2014/main" id="{0D58DD8E-3B9E-4BE4-8AD9-20FAC071F20D}"/>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116821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0CBFD-E43D-4A42-955F-8C8FADB375EB}"/>
              </a:ext>
            </a:extLst>
          </p:cNvPr>
          <p:cNvSpPr>
            <a:spLocks noGrp="1"/>
          </p:cNvSpPr>
          <p:nvPr>
            <p:ph type="title"/>
          </p:nvPr>
        </p:nvSpPr>
        <p:spPr/>
        <p:txBody>
          <a:bodyPr/>
          <a:lstStyle/>
          <a:p>
            <a:r>
              <a:rPr lang="en-US" sz="4400" b="1" dirty="0">
                <a:solidFill>
                  <a:srgbClr val="FF6600"/>
                </a:solidFill>
              </a:rPr>
              <a:t>Executive Summary</a:t>
            </a:r>
            <a:endParaRPr lang="en-US" b="1" dirty="0"/>
          </a:p>
        </p:txBody>
      </p:sp>
      <p:sp>
        <p:nvSpPr>
          <p:cNvPr id="3" name="Content Placeholder 2">
            <a:extLst>
              <a:ext uri="{FF2B5EF4-FFF2-40B4-BE49-F238E27FC236}">
                <a16:creationId xmlns:a16="http://schemas.microsoft.com/office/drawing/2014/main" id="{A2B7A31E-467B-445A-9161-36534AD2FEC9}"/>
              </a:ext>
            </a:extLst>
          </p:cNvPr>
          <p:cNvSpPr>
            <a:spLocks noGrp="1"/>
          </p:cNvSpPr>
          <p:nvPr>
            <p:ph idx="1"/>
          </p:nvPr>
        </p:nvSpPr>
        <p:spPr/>
        <p:txBody>
          <a:bodyPr>
            <a:noAutofit/>
          </a:bodyPr>
          <a:lstStyle/>
          <a:p>
            <a:pPr marL="0" indent="0" algn="l">
              <a:buNone/>
            </a:pPr>
            <a:endParaRPr lang="en-US" sz="2400" b="0" i="0" dirty="0">
              <a:solidFill>
                <a:srgbClr val="2D3B45"/>
              </a:solidFill>
              <a:effectLst/>
              <a:latin typeface="Lato Extended"/>
            </a:endParaRPr>
          </a:p>
          <a:p>
            <a:pPr marL="0" indent="0" algn="l">
              <a:buNone/>
            </a:pPr>
            <a:r>
              <a:rPr lang="en-US" sz="2400" b="0" i="0" dirty="0">
                <a:solidFill>
                  <a:srgbClr val="2D3B45"/>
                </a:solidFill>
                <a:effectLst/>
                <a:latin typeface="Lato Extended"/>
              </a:rPr>
              <a:t>One of the challenge for all Pharmaceutical companies is to understand the persistency of drug as per the physician prescription. To solve this problem ABC pharma company approached an analytics company to automate this process of identification.</a:t>
            </a:r>
          </a:p>
          <a:p>
            <a:pPr marL="0" indent="0" algn="l">
              <a:buNone/>
            </a:pPr>
            <a:r>
              <a:rPr lang="en-US" sz="2400" b="1" i="0" dirty="0">
                <a:solidFill>
                  <a:srgbClr val="2D3B45"/>
                </a:solidFill>
                <a:effectLst/>
                <a:latin typeface="Lato Extended"/>
              </a:rPr>
              <a:t>ML Problem:</a:t>
            </a:r>
            <a:endParaRPr lang="en-US" sz="2400" b="0" i="0" dirty="0">
              <a:solidFill>
                <a:srgbClr val="2D3B45"/>
              </a:solidFill>
              <a:effectLst/>
              <a:latin typeface="Lato Extended"/>
            </a:endParaRPr>
          </a:p>
          <a:p>
            <a:pPr marL="0" indent="0" algn="l">
              <a:buNone/>
            </a:pPr>
            <a:r>
              <a:rPr lang="en-US" sz="2400" b="0" i="0" dirty="0">
                <a:solidFill>
                  <a:srgbClr val="2D3B45"/>
                </a:solidFill>
                <a:effectLst/>
                <a:latin typeface="Lato Extended"/>
              </a:rPr>
              <a:t>With an objective to gather insights on the factors that are impacting the persistency, build a classification for the given dataset</a:t>
            </a:r>
          </a:p>
          <a:p>
            <a:pPr marL="0" indent="0" algn="l">
              <a:buNone/>
            </a:pPr>
            <a:endParaRPr lang="en-US" sz="2400" dirty="0"/>
          </a:p>
          <a:p>
            <a:pPr marL="0" indent="0" algn="l">
              <a:buNone/>
            </a:pPr>
            <a:r>
              <a:rPr lang="en-US" sz="2400" b="1" i="0" dirty="0">
                <a:solidFill>
                  <a:srgbClr val="2D3B45"/>
                </a:solidFill>
                <a:effectLst/>
                <a:latin typeface="Lato Extended"/>
              </a:rPr>
              <a:t>Target Variable:</a:t>
            </a:r>
            <a:r>
              <a:rPr lang="en-US" sz="2400" b="0" i="0" dirty="0">
                <a:solidFill>
                  <a:srgbClr val="2D3B45"/>
                </a:solidFill>
                <a:effectLst/>
                <a:latin typeface="Lato Extended"/>
              </a:rPr>
              <a:t> </a:t>
            </a:r>
            <a:r>
              <a:rPr lang="en-US" sz="2400" b="0" i="0" dirty="0" err="1">
                <a:solidFill>
                  <a:srgbClr val="2D3B45"/>
                </a:solidFill>
                <a:effectLst/>
                <a:latin typeface="Lato Extended"/>
              </a:rPr>
              <a:t>Persistency_Flag</a:t>
            </a:r>
            <a:endParaRPr lang="en-US" sz="2400" b="0" i="0" dirty="0">
              <a:solidFill>
                <a:srgbClr val="2D3B45"/>
              </a:solidFill>
              <a:effectLst/>
              <a:latin typeface="Lato Extended"/>
            </a:endParaRPr>
          </a:p>
          <a:p>
            <a:pPr algn="l"/>
            <a:endParaRPr lang="en-US" sz="1200" b="0" i="0" dirty="0">
              <a:solidFill>
                <a:srgbClr val="2D3B45"/>
              </a:solidFill>
              <a:effectLst/>
              <a:latin typeface="Lato Extended"/>
            </a:endParaRPr>
          </a:p>
        </p:txBody>
      </p:sp>
      <p:sp>
        <p:nvSpPr>
          <p:cNvPr id="4" name="Footer Placeholder 3">
            <a:extLst>
              <a:ext uri="{FF2B5EF4-FFF2-40B4-BE49-F238E27FC236}">
                <a16:creationId xmlns:a16="http://schemas.microsoft.com/office/drawing/2014/main" id="{F2D25560-FDCA-4546-9D96-A014BAE60DFB}"/>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3924407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47D6B-2A8C-41B7-8D39-2E07D3F5B0BF}"/>
              </a:ext>
            </a:extLst>
          </p:cNvPr>
          <p:cNvSpPr>
            <a:spLocks noGrp="1"/>
          </p:cNvSpPr>
          <p:nvPr>
            <p:ph type="title"/>
          </p:nvPr>
        </p:nvSpPr>
        <p:spPr/>
        <p:txBody>
          <a:bodyPr/>
          <a:lstStyle/>
          <a:p>
            <a:r>
              <a:rPr lang="en-US" b="1" dirty="0">
                <a:solidFill>
                  <a:schemeClr val="accent2"/>
                </a:solidFill>
              </a:rPr>
              <a:t>Problem Description</a:t>
            </a:r>
          </a:p>
        </p:txBody>
      </p:sp>
      <p:sp>
        <p:nvSpPr>
          <p:cNvPr id="3" name="Content Placeholder 2">
            <a:extLst>
              <a:ext uri="{FF2B5EF4-FFF2-40B4-BE49-F238E27FC236}">
                <a16:creationId xmlns:a16="http://schemas.microsoft.com/office/drawing/2014/main" id="{1E7C0134-2995-4292-84A2-2B9ECBEE2FE5}"/>
              </a:ext>
            </a:extLst>
          </p:cNvPr>
          <p:cNvSpPr>
            <a:spLocks noGrp="1"/>
          </p:cNvSpPr>
          <p:nvPr>
            <p:ph idx="1"/>
          </p:nvPr>
        </p:nvSpPr>
        <p:spPr/>
        <p:txBody>
          <a:bodyPr/>
          <a:lstStyle/>
          <a:p>
            <a:r>
              <a:rPr lang="en-US" dirty="0"/>
              <a:t>ABC is a pharmaceutical company that wants to understand the persistency of a drug as per the physician’s prescription for a patient. This company has approached an Analytics company to automate this process of identification. This Analytics company has given responsibility to Team BRR and has asked to come up with a solution to automate the persistency of a drug for the client ABC. </a:t>
            </a:r>
          </a:p>
        </p:txBody>
      </p:sp>
      <p:sp>
        <p:nvSpPr>
          <p:cNvPr id="4" name="Footer Placeholder 3">
            <a:extLst>
              <a:ext uri="{FF2B5EF4-FFF2-40B4-BE49-F238E27FC236}">
                <a16:creationId xmlns:a16="http://schemas.microsoft.com/office/drawing/2014/main" id="{8BFDDB30-982D-4F16-A9C9-4C771DE75E8A}"/>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654350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F6BA7-A35D-445D-A94E-9EE4E342575D}"/>
              </a:ext>
            </a:extLst>
          </p:cNvPr>
          <p:cNvSpPr>
            <a:spLocks noGrp="1"/>
          </p:cNvSpPr>
          <p:nvPr>
            <p:ph type="title"/>
          </p:nvPr>
        </p:nvSpPr>
        <p:spPr/>
        <p:txBody>
          <a:bodyPr/>
          <a:lstStyle/>
          <a:p>
            <a:r>
              <a:rPr lang="en-US" b="1" dirty="0">
                <a:solidFill>
                  <a:schemeClr val="accent2"/>
                </a:solidFill>
              </a:rPr>
              <a:t>Business Understanding</a:t>
            </a:r>
          </a:p>
        </p:txBody>
      </p:sp>
      <p:sp>
        <p:nvSpPr>
          <p:cNvPr id="3" name="Content Placeholder 2">
            <a:extLst>
              <a:ext uri="{FF2B5EF4-FFF2-40B4-BE49-F238E27FC236}">
                <a16:creationId xmlns:a16="http://schemas.microsoft.com/office/drawing/2014/main" id="{A3403485-8B08-4756-A9DE-11FF8F4F332E}"/>
              </a:ext>
            </a:extLst>
          </p:cNvPr>
          <p:cNvSpPr>
            <a:spLocks noGrp="1"/>
          </p:cNvSpPr>
          <p:nvPr>
            <p:ph idx="1"/>
          </p:nvPr>
        </p:nvSpPr>
        <p:spPr/>
        <p:txBody>
          <a:bodyPr/>
          <a:lstStyle/>
          <a:p>
            <a:r>
              <a:rPr lang="en-US" dirty="0"/>
              <a:t>The pharma company ABC wants to understand about the persistency of a drug for a patient. There are a bunch of Non-Tuberculous Mycobacterial (NTM) infection data. ABC company wants to know whether a patient is persistent or not depending on the prescription data. Depending on the persistency count, ABC pharma company would produce medicines in that quantity so that they can run their business strategically</a:t>
            </a:r>
          </a:p>
        </p:txBody>
      </p:sp>
      <p:sp>
        <p:nvSpPr>
          <p:cNvPr id="4" name="Footer Placeholder 3">
            <a:extLst>
              <a:ext uri="{FF2B5EF4-FFF2-40B4-BE49-F238E27FC236}">
                <a16:creationId xmlns:a16="http://schemas.microsoft.com/office/drawing/2014/main" id="{4187D0FB-7698-4F44-96A5-1F7CB73304FC}"/>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3869884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003E4-155D-436C-8EE6-CED2F0363E85}"/>
              </a:ext>
            </a:extLst>
          </p:cNvPr>
          <p:cNvSpPr>
            <a:spLocks noGrp="1"/>
          </p:cNvSpPr>
          <p:nvPr>
            <p:ph type="title"/>
          </p:nvPr>
        </p:nvSpPr>
        <p:spPr/>
        <p:txBody>
          <a:bodyPr/>
          <a:lstStyle/>
          <a:p>
            <a:r>
              <a:rPr lang="en-US" b="1" dirty="0">
                <a:solidFill>
                  <a:schemeClr val="accent2"/>
                </a:solidFill>
              </a:rPr>
              <a:t>Task</a:t>
            </a:r>
          </a:p>
        </p:txBody>
      </p:sp>
      <p:sp>
        <p:nvSpPr>
          <p:cNvPr id="3" name="Content Placeholder 2">
            <a:extLst>
              <a:ext uri="{FF2B5EF4-FFF2-40B4-BE49-F238E27FC236}">
                <a16:creationId xmlns:a16="http://schemas.microsoft.com/office/drawing/2014/main" id="{E4DA4C89-0B54-40F3-9139-97468C99DB09}"/>
              </a:ext>
            </a:extLst>
          </p:cNvPr>
          <p:cNvSpPr>
            <a:spLocks noGrp="1"/>
          </p:cNvSpPr>
          <p:nvPr>
            <p:ph idx="1"/>
          </p:nvPr>
        </p:nvSpPr>
        <p:spPr/>
        <p:txBody>
          <a:bodyPr>
            <a:normAutofit fontScale="85000" lnSpcReduction="20000"/>
          </a:bodyPr>
          <a:lstStyle/>
          <a:p>
            <a:pPr marL="0" indent="0" algn="l">
              <a:buNone/>
            </a:pPr>
            <a:endParaRPr lang="en-US" sz="2800" b="0" i="0" dirty="0">
              <a:solidFill>
                <a:srgbClr val="2D3B45"/>
              </a:solidFill>
              <a:effectLst/>
              <a:latin typeface="Lato Extended"/>
            </a:endParaRPr>
          </a:p>
          <a:p>
            <a:pPr algn="l">
              <a:buFont typeface="Arial" panose="020B0604020202020204" pitchFamily="34" charset="0"/>
              <a:buChar char="•"/>
            </a:pPr>
            <a:r>
              <a:rPr lang="en-US" sz="2800" b="0" i="0" dirty="0">
                <a:solidFill>
                  <a:srgbClr val="2D3B45"/>
                </a:solidFill>
                <a:effectLst/>
                <a:latin typeface="Lato Extended"/>
              </a:rPr>
              <a:t>Problem understanding</a:t>
            </a:r>
          </a:p>
          <a:p>
            <a:pPr algn="l">
              <a:buFont typeface="Arial" panose="020B0604020202020204" pitchFamily="34" charset="0"/>
              <a:buChar char="•"/>
            </a:pPr>
            <a:r>
              <a:rPr lang="en-US" sz="2800" b="0" i="0" dirty="0">
                <a:solidFill>
                  <a:srgbClr val="2D3B45"/>
                </a:solidFill>
                <a:effectLst/>
                <a:latin typeface="Lato Extended"/>
              </a:rPr>
              <a:t>Data Understanding</a:t>
            </a:r>
          </a:p>
          <a:p>
            <a:pPr algn="l">
              <a:buFont typeface="Arial" panose="020B0604020202020204" pitchFamily="34" charset="0"/>
              <a:buChar char="•"/>
            </a:pPr>
            <a:r>
              <a:rPr lang="en-US" sz="2800" b="0" i="0" dirty="0">
                <a:solidFill>
                  <a:srgbClr val="2D3B45"/>
                </a:solidFill>
                <a:effectLst/>
                <a:latin typeface="Lato Extended"/>
              </a:rPr>
              <a:t>Data Cleaning and Feature engineering</a:t>
            </a:r>
          </a:p>
          <a:p>
            <a:pPr algn="l">
              <a:buFont typeface="Arial" panose="020B0604020202020204" pitchFamily="34" charset="0"/>
              <a:buChar char="•"/>
            </a:pPr>
            <a:r>
              <a:rPr lang="en-US" sz="2800" b="0" i="0" dirty="0">
                <a:solidFill>
                  <a:srgbClr val="2D3B45"/>
                </a:solidFill>
                <a:effectLst/>
                <a:latin typeface="Lato Extended"/>
              </a:rPr>
              <a:t>Model Development</a:t>
            </a:r>
          </a:p>
          <a:p>
            <a:pPr algn="l">
              <a:buFont typeface="Arial" panose="020B0604020202020204" pitchFamily="34" charset="0"/>
              <a:buChar char="•"/>
            </a:pPr>
            <a:r>
              <a:rPr lang="en-US" sz="2800" b="0" i="0" dirty="0">
                <a:solidFill>
                  <a:srgbClr val="2D3B45"/>
                </a:solidFill>
                <a:effectLst/>
                <a:latin typeface="Lato Extended"/>
              </a:rPr>
              <a:t>Model Selection</a:t>
            </a:r>
          </a:p>
          <a:p>
            <a:pPr algn="l">
              <a:buFont typeface="Arial" panose="020B0604020202020204" pitchFamily="34" charset="0"/>
              <a:buChar char="•"/>
            </a:pPr>
            <a:r>
              <a:rPr lang="en-US" sz="2800" b="0" i="0" dirty="0">
                <a:solidFill>
                  <a:srgbClr val="2D3B45"/>
                </a:solidFill>
                <a:effectLst/>
                <a:latin typeface="Lato Extended"/>
              </a:rPr>
              <a:t>Model Evaluation</a:t>
            </a:r>
          </a:p>
          <a:p>
            <a:pPr algn="l">
              <a:buFont typeface="Arial" panose="020B0604020202020204" pitchFamily="34" charset="0"/>
              <a:buChar char="•"/>
            </a:pPr>
            <a:r>
              <a:rPr lang="en-US" sz="2800" b="0" i="0" dirty="0">
                <a:solidFill>
                  <a:srgbClr val="2D3B45"/>
                </a:solidFill>
                <a:effectLst/>
                <a:latin typeface="Lato Extended"/>
              </a:rPr>
              <a:t>Report the accuracy, precision and recall of both the class of target variable</a:t>
            </a:r>
          </a:p>
          <a:p>
            <a:pPr algn="l">
              <a:buFont typeface="Arial" panose="020B0604020202020204" pitchFamily="34" charset="0"/>
              <a:buChar char="•"/>
            </a:pPr>
            <a:r>
              <a:rPr lang="en-US" sz="2800" b="0" i="0" dirty="0">
                <a:solidFill>
                  <a:srgbClr val="2D3B45"/>
                </a:solidFill>
                <a:effectLst/>
                <a:latin typeface="Lato Extended"/>
              </a:rPr>
              <a:t>Report ROC-AUC as well</a:t>
            </a:r>
          </a:p>
          <a:p>
            <a:pPr algn="l">
              <a:buFont typeface="Arial" panose="020B0604020202020204" pitchFamily="34" charset="0"/>
              <a:buChar char="•"/>
            </a:pPr>
            <a:r>
              <a:rPr lang="en-US" sz="2800" b="0" i="0" dirty="0">
                <a:solidFill>
                  <a:srgbClr val="2D3B45"/>
                </a:solidFill>
                <a:effectLst/>
                <a:latin typeface="Lato Extended"/>
              </a:rPr>
              <a:t>Deploy the model</a:t>
            </a:r>
          </a:p>
          <a:p>
            <a:pPr algn="l">
              <a:buFont typeface="Arial" panose="020B0604020202020204" pitchFamily="34" charset="0"/>
              <a:buChar char="•"/>
            </a:pPr>
            <a:r>
              <a:rPr lang="en-US" sz="2800" b="0" i="0" dirty="0">
                <a:solidFill>
                  <a:srgbClr val="2D3B45"/>
                </a:solidFill>
                <a:effectLst/>
                <a:latin typeface="Lato Extended"/>
              </a:rPr>
              <a:t>Explain the challenges and model selection</a:t>
            </a:r>
            <a:endParaRPr lang="en-US" dirty="0"/>
          </a:p>
        </p:txBody>
      </p:sp>
      <p:sp>
        <p:nvSpPr>
          <p:cNvPr id="4" name="Footer Placeholder 3">
            <a:extLst>
              <a:ext uri="{FF2B5EF4-FFF2-40B4-BE49-F238E27FC236}">
                <a16:creationId xmlns:a16="http://schemas.microsoft.com/office/drawing/2014/main" id="{CFD004E2-A671-4647-8936-C11DE968B382}"/>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2140508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418B3-6A5C-4E16-BECA-0BE95E5F26A0}"/>
              </a:ext>
            </a:extLst>
          </p:cNvPr>
          <p:cNvSpPr>
            <a:spLocks noGrp="1"/>
          </p:cNvSpPr>
          <p:nvPr>
            <p:ph type="title"/>
          </p:nvPr>
        </p:nvSpPr>
        <p:spPr/>
        <p:txBody>
          <a:bodyPr/>
          <a:lstStyle/>
          <a:p>
            <a:r>
              <a:rPr lang="en-US" b="1" dirty="0">
                <a:solidFill>
                  <a:schemeClr val="accent2"/>
                </a:solidFill>
              </a:rPr>
              <a:t>Approaches taken</a:t>
            </a:r>
          </a:p>
        </p:txBody>
      </p:sp>
      <p:sp>
        <p:nvSpPr>
          <p:cNvPr id="3" name="Content Placeholder 2">
            <a:extLst>
              <a:ext uri="{FF2B5EF4-FFF2-40B4-BE49-F238E27FC236}">
                <a16:creationId xmlns:a16="http://schemas.microsoft.com/office/drawing/2014/main" id="{565C75F2-B10A-4B02-A82C-2F126AD03707}"/>
              </a:ext>
            </a:extLst>
          </p:cNvPr>
          <p:cNvSpPr>
            <a:spLocks noGrp="1"/>
          </p:cNvSpPr>
          <p:nvPr>
            <p:ph idx="1"/>
          </p:nvPr>
        </p:nvSpPr>
        <p:spPr/>
        <p:txBody>
          <a:bodyPr/>
          <a:lstStyle/>
          <a:p>
            <a:pPr>
              <a:buFont typeface="Wingdings" panose="05000000000000000000" pitchFamily="2" charset="2"/>
              <a:buChar char="Ø"/>
            </a:pPr>
            <a:r>
              <a:rPr lang="en-US" sz="2000" dirty="0"/>
              <a:t>Data was taken from </a:t>
            </a:r>
            <a:r>
              <a:rPr lang="en-US" sz="2000" dirty="0" err="1"/>
              <a:t>github</a:t>
            </a:r>
            <a:r>
              <a:rPr lang="en-US" sz="2000" dirty="0"/>
              <a:t> and </a:t>
            </a:r>
            <a:r>
              <a:rPr lang="en-US" sz="2000" dirty="0" err="1"/>
              <a:t>analysed</a:t>
            </a:r>
            <a:endParaRPr lang="en-US" sz="2000" dirty="0"/>
          </a:p>
          <a:p>
            <a:pPr algn="l">
              <a:buFont typeface="Wingdings" panose="05000000000000000000" pitchFamily="2" charset="2"/>
              <a:buChar char="Ø"/>
            </a:pPr>
            <a:r>
              <a:rPr lang="en-US" sz="2000" dirty="0"/>
              <a:t> </a:t>
            </a:r>
            <a:r>
              <a:rPr lang="en-US" sz="2000" b="0" i="0" dirty="0">
                <a:solidFill>
                  <a:srgbClr val="2D3B45"/>
                </a:solidFill>
                <a:effectLst/>
                <a:latin typeface="Lato Extended"/>
              </a:rPr>
              <a:t>Problem understanding</a:t>
            </a:r>
          </a:p>
          <a:p>
            <a:pPr algn="l">
              <a:buFont typeface="Wingdings" panose="05000000000000000000" pitchFamily="2" charset="2"/>
              <a:buChar char="Ø"/>
            </a:pPr>
            <a:r>
              <a:rPr lang="en-US" sz="2000" b="0" i="0" dirty="0">
                <a:solidFill>
                  <a:srgbClr val="2D3B45"/>
                </a:solidFill>
                <a:effectLst/>
                <a:latin typeface="Lato Extended"/>
              </a:rPr>
              <a:t>Data Understanding</a:t>
            </a:r>
          </a:p>
          <a:p>
            <a:pPr algn="l">
              <a:buFont typeface="Wingdings" panose="05000000000000000000" pitchFamily="2" charset="2"/>
              <a:buChar char="Ø"/>
            </a:pPr>
            <a:r>
              <a:rPr lang="en-US" sz="2000" b="0" i="0" dirty="0">
                <a:solidFill>
                  <a:srgbClr val="2D3B45"/>
                </a:solidFill>
                <a:effectLst/>
                <a:latin typeface="Lato Extended"/>
              </a:rPr>
              <a:t>Data Cleaning and Feature engineering</a:t>
            </a:r>
          </a:p>
          <a:p>
            <a:pPr algn="l">
              <a:buFont typeface="Wingdings" panose="05000000000000000000" pitchFamily="2" charset="2"/>
              <a:buChar char="Ø"/>
            </a:pPr>
            <a:r>
              <a:rPr lang="en-US" sz="2000" b="0" i="0" dirty="0">
                <a:solidFill>
                  <a:srgbClr val="2D3B45"/>
                </a:solidFill>
                <a:effectLst/>
                <a:latin typeface="Lato Extended"/>
              </a:rPr>
              <a:t>Model Development</a:t>
            </a:r>
          </a:p>
          <a:p>
            <a:pPr algn="l">
              <a:buFont typeface="Wingdings" panose="05000000000000000000" pitchFamily="2" charset="2"/>
              <a:buChar char="Ø"/>
            </a:pPr>
            <a:r>
              <a:rPr lang="en-US" sz="2000" b="0" i="0" dirty="0">
                <a:solidFill>
                  <a:srgbClr val="2D3B45"/>
                </a:solidFill>
                <a:effectLst/>
                <a:latin typeface="Lato Extended"/>
              </a:rPr>
              <a:t>Model Selection</a:t>
            </a:r>
          </a:p>
          <a:p>
            <a:pPr algn="l">
              <a:buFont typeface="Wingdings" panose="05000000000000000000" pitchFamily="2" charset="2"/>
              <a:buChar char="Ø"/>
            </a:pPr>
            <a:r>
              <a:rPr lang="en-US" sz="2000" b="0" i="0" dirty="0">
                <a:solidFill>
                  <a:srgbClr val="2D3B45"/>
                </a:solidFill>
                <a:effectLst/>
                <a:latin typeface="Lato Extended"/>
              </a:rPr>
              <a:t>Model Evaluation</a:t>
            </a:r>
          </a:p>
          <a:p>
            <a:pPr>
              <a:buFont typeface="Wingdings" panose="05000000000000000000" pitchFamily="2" charset="2"/>
              <a:buChar char="Ø"/>
            </a:pPr>
            <a:endParaRPr lang="en-US" sz="2000" dirty="0"/>
          </a:p>
          <a:p>
            <a:endParaRPr lang="en-US" dirty="0"/>
          </a:p>
          <a:p>
            <a:endParaRPr lang="en-US" dirty="0"/>
          </a:p>
        </p:txBody>
      </p:sp>
      <p:sp>
        <p:nvSpPr>
          <p:cNvPr id="4" name="Footer Placeholder 3">
            <a:extLst>
              <a:ext uri="{FF2B5EF4-FFF2-40B4-BE49-F238E27FC236}">
                <a16:creationId xmlns:a16="http://schemas.microsoft.com/office/drawing/2014/main" id="{A0D168D5-90ED-4CE7-B7F0-2E281987EF3A}"/>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3164009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1519CF-1754-487F-BFE7-29B64A64C05A}"/>
              </a:ext>
            </a:extLst>
          </p:cNvPr>
          <p:cNvSpPr>
            <a:spLocks noGrp="1"/>
          </p:cNvSpPr>
          <p:nvPr>
            <p:ph type="title"/>
          </p:nvPr>
        </p:nvSpPr>
        <p:spPr>
          <a:xfrm>
            <a:off x="630936" y="639520"/>
            <a:ext cx="3429000" cy="1719072"/>
          </a:xfrm>
        </p:spPr>
        <p:txBody>
          <a:bodyPr anchor="b">
            <a:normAutofit/>
          </a:bodyPr>
          <a:lstStyle/>
          <a:p>
            <a:r>
              <a:rPr lang="en-US" sz="5400" b="1"/>
              <a:t>Data Intake Report</a:t>
            </a:r>
          </a:p>
        </p:txBody>
      </p:sp>
      <p:sp>
        <p:nvSpPr>
          <p:cNvPr id="12"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CAFD1FB-A480-447E-81DA-5F9481793B9C}"/>
              </a:ext>
            </a:extLst>
          </p:cNvPr>
          <p:cNvSpPr>
            <a:spLocks noGrp="1"/>
          </p:cNvSpPr>
          <p:nvPr>
            <p:ph idx="1"/>
          </p:nvPr>
        </p:nvSpPr>
        <p:spPr>
          <a:xfrm>
            <a:off x="630936" y="2807208"/>
            <a:ext cx="3429000" cy="3410712"/>
          </a:xfrm>
        </p:spPr>
        <p:txBody>
          <a:bodyPr anchor="t">
            <a:normAutofit/>
          </a:bodyPr>
          <a:lstStyle/>
          <a:p>
            <a:endParaRPr lang="en-US" sz="2200"/>
          </a:p>
          <a:p>
            <a:pPr marL="0" indent="0">
              <a:buNone/>
            </a:pPr>
            <a:endParaRPr lang="en-US" sz="2200"/>
          </a:p>
        </p:txBody>
      </p:sp>
      <p:pic>
        <p:nvPicPr>
          <p:cNvPr id="5" name="object 4">
            <a:extLst>
              <a:ext uri="{FF2B5EF4-FFF2-40B4-BE49-F238E27FC236}">
                <a16:creationId xmlns:a16="http://schemas.microsoft.com/office/drawing/2014/main" id="{1209E29A-366F-864A-B104-E0B8EB29E666}"/>
              </a:ext>
            </a:extLst>
          </p:cNvPr>
          <p:cNvPicPr/>
          <p:nvPr/>
        </p:nvPicPr>
        <p:blipFill>
          <a:blip r:embed="rId2" cstate="print"/>
          <a:stretch>
            <a:fillRect/>
          </a:stretch>
        </p:blipFill>
        <p:spPr>
          <a:xfrm>
            <a:off x="4654296" y="1470159"/>
            <a:ext cx="6903720" cy="3917681"/>
          </a:xfrm>
          <a:prstGeom prst="rect">
            <a:avLst/>
          </a:prstGeom>
        </p:spPr>
      </p:pic>
      <p:sp>
        <p:nvSpPr>
          <p:cNvPr id="4" name="Footer Placeholder 3">
            <a:extLst>
              <a:ext uri="{FF2B5EF4-FFF2-40B4-BE49-F238E27FC236}">
                <a16:creationId xmlns:a16="http://schemas.microsoft.com/office/drawing/2014/main" id="{A6456D8C-0687-4138-B76C-A96098304E44}"/>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Prepared by Aftab Ara</a:t>
            </a:r>
          </a:p>
        </p:txBody>
      </p:sp>
    </p:spTree>
    <p:extLst>
      <p:ext uri="{BB962C8B-B14F-4D97-AF65-F5344CB8AC3E}">
        <p14:creationId xmlns:p14="http://schemas.microsoft.com/office/powerpoint/2010/main" val="418816403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ta Glacier Internship" id="{2B17C0A9-4F1A-394C-9305-82F12CA26E4F}" vid="{F9955FDF-826E-7C4D-B52C-017E9540C8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Data Glacier Internship</Template>
  <TotalTime>1048</TotalTime>
  <Words>1332</Words>
  <Application>Microsoft Macintosh PowerPoint</Application>
  <PresentationFormat>Widescreen</PresentationFormat>
  <Paragraphs>173</Paragraphs>
  <Slides>38</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Arial</vt:lpstr>
      <vt:lpstr>Calibri</vt:lpstr>
      <vt:lpstr>Calibri Light</vt:lpstr>
      <vt:lpstr>Courier New</vt:lpstr>
      <vt:lpstr>Helvetica Neue</vt:lpstr>
      <vt:lpstr>inherit</vt:lpstr>
      <vt:lpstr>Lato Extended</vt:lpstr>
      <vt:lpstr>Times New Roman</vt:lpstr>
      <vt:lpstr>Wingdings</vt:lpstr>
      <vt:lpstr>Office Theme</vt:lpstr>
      <vt:lpstr>PowerPoint Presentation</vt:lpstr>
      <vt:lpstr>Final Project Report</vt:lpstr>
      <vt:lpstr>   Agenda</vt:lpstr>
      <vt:lpstr>Executive Summary</vt:lpstr>
      <vt:lpstr>Problem Description</vt:lpstr>
      <vt:lpstr>Business Understanding</vt:lpstr>
      <vt:lpstr>Task</vt:lpstr>
      <vt:lpstr>Approaches taken</vt:lpstr>
      <vt:lpstr>Data Intake Report</vt:lpstr>
      <vt:lpstr> Analyzing dependency of variable (Before Transformation) </vt:lpstr>
      <vt:lpstr>Missing Values</vt:lpstr>
      <vt:lpstr>Correlation between features</vt:lpstr>
      <vt:lpstr>Analysis of Outliners</vt:lpstr>
      <vt:lpstr>Analysis of Outliners</vt:lpstr>
      <vt:lpstr>Analysis of Skewness and kurtosis</vt:lpstr>
      <vt:lpstr>Analysis showing the standardization of dexa_freq_during_rx df </vt:lpstr>
      <vt:lpstr>Analysis of Categorical data description</vt:lpstr>
      <vt:lpstr>Analysis of Means group-wise</vt:lpstr>
      <vt:lpstr>Analysis of Means group-wise</vt:lpstr>
      <vt:lpstr>Analysis of Means group-wise cont..</vt:lpstr>
      <vt:lpstr>Analysis of Means group-wise cont..</vt:lpstr>
      <vt:lpstr>Analysis of Means group-wise</vt:lpstr>
      <vt:lpstr>Analysis of Means group-wise</vt:lpstr>
      <vt:lpstr>Analyzing dependency of variable  (After Transformation)</vt:lpstr>
      <vt:lpstr>Model Creation-Logistic Regression</vt:lpstr>
      <vt:lpstr>Model Creation- RidgeClassifier</vt:lpstr>
      <vt:lpstr>Model Creation-SDG Classifier</vt:lpstr>
      <vt:lpstr>Ensemble and Boosting Models Random Forest Classifier </vt:lpstr>
      <vt:lpstr>Bagging Classifier</vt:lpstr>
      <vt:lpstr>Ada Boost Classifier</vt:lpstr>
      <vt:lpstr>Extra Trees Classifier </vt:lpstr>
      <vt:lpstr>Gradient Boosting Classifier</vt:lpstr>
      <vt:lpstr>Stacking Classifier</vt:lpstr>
      <vt:lpstr>XG Boost Classifier</vt:lpstr>
      <vt:lpstr>Neural Network Multi Layer Perceptron</vt:lpstr>
      <vt:lpstr>Multilayer Neural Network with Tensorflow/Keras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Bhargava Rama Raju Dandu</cp:lastModifiedBy>
  <cp:revision>97</cp:revision>
  <dcterms:created xsi:type="dcterms:W3CDTF">2021-02-21T18:57:37Z</dcterms:created>
  <dcterms:modified xsi:type="dcterms:W3CDTF">2021-08-16T14:52:34Z</dcterms:modified>
</cp:coreProperties>
</file>